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9" r:id="rId2"/>
    <p:sldId id="280" r:id="rId3"/>
    <p:sldId id="303" r:id="rId4"/>
    <p:sldId id="293" r:id="rId5"/>
    <p:sldId id="291" r:id="rId6"/>
    <p:sldId id="258" r:id="rId7"/>
    <p:sldId id="310" r:id="rId8"/>
    <p:sldId id="270" r:id="rId9"/>
    <p:sldId id="271" r:id="rId10"/>
    <p:sldId id="272" r:id="rId11"/>
    <p:sldId id="273" r:id="rId12"/>
    <p:sldId id="259" r:id="rId13"/>
    <p:sldId id="277" r:id="rId14"/>
    <p:sldId id="312" r:id="rId15"/>
    <p:sldId id="282" r:id="rId16"/>
    <p:sldId id="284" r:id="rId17"/>
    <p:sldId id="288" r:id="rId18"/>
    <p:sldId id="289" r:id="rId19"/>
    <p:sldId id="320" r:id="rId20"/>
    <p:sldId id="261" r:id="rId21"/>
    <p:sldId id="311" r:id="rId22"/>
    <p:sldId id="262" r:id="rId23"/>
    <p:sldId id="263" r:id="rId24"/>
    <p:sldId id="264" r:id="rId25"/>
    <p:sldId id="265" r:id="rId26"/>
    <p:sldId id="309"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28DBB-58CF-4B11-AD30-3A554444FF2E}" v="10" dt="2024-10-09T06:15:51.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itha Wickramarachchi" userId="71f64ef4-dc61-4c67-935d-a57d0ab0490f" providerId="ADAL" clId="{CF928DBB-58CF-4B11-AD30-3A554444FF2E}"/>
    <pc:docChg chg="undo custSel addSld delSld modSld sldOrd">
      <pc:chgData name="Kavitha Wickramarachchi" userId="71f64ef4-dc61-4c67-935d-a57d0ab0490f" providerId="ADAL" clId="{CF928DBB-58CF-4B11-AD30-3A554444FF2E}" dt="2024-11-01T10:19:52.596" v="177" actId="47"/>
      <pc:docMkLst>
        <pc:docMk/>
      </pc:docMkLst>
      <pc:sldChg chg="modSp mod ord">
        <pc:chgData name="Kavitha Wickramarachchi" userId="71f64ef4-dc61-4c67-935d-a57d0ab0490f" providerId="ADAL" clId="{CF928DBB-58CF-4B11-AD30-3A554444FF2E}" dt="2024-10-09T06:23:14.427" v="158" actId="20577"/>
        <pc:sldMkLst>
          <pc:docMk/>
          <pc:sldMk cId="0" sldId="258"/>
        </pc:sldMkLst>
        <pc:spChg chg="mod">
          <ac:chgData name="Kavitha Wickramarachchi" userId="71f64ef4-dc61-4c67-935d-a57d0ab0490f" providerId="ADAL" clId="{CF928DBB-58CF-4B11-AD30-3A554444FF2E}" dt="2024-10-09T06:13:47.367" v="138" actId="20577"/>
          <ac:spMkLst>
            <pc:docMk/>
            <pc:sldMk cId="0" sldId="258"/>
            <ac:spMk id="22" creationId="{00000000-0000-0000-0000-000000000000}"/>
          </ac:spMkLst>
        </pc:spChg>
        <pc:spChg chg="mod">
          <ac:chgData name="Kavitha Wickramarachchi" userId="71f64ef4-dc61-4c67-935d-a57d0ab0490f" providerId="ADAL" clId="{CF928DBB-58CF-4B11-AD30-3A554444FF2E}" dt="2024-10-09T06:05:19.589" v="34" actId="20577"/>
          <ac:spMkLst>
            <pc:docMk/>
            <pc:sldMk cId="0" sldId="258"/>
            <ac:spMk id="23" creationId="{00000000-0000-0000-0000-000000000000}"/>
          </ac:spMkLst>
        </pc:spChg>
        <pc:spChg chg="mod">
          <ac:chgData name="Kavitha Wickramarachchi" userId="71f64ef4-dc61-4c67-935d-a57d0ab0490f" providerId="ADAL" clId="{CF928DBB-58CF-4B11-AD30-3A554444FF2E}" dt="2024-10-09T06:13:15.373" v="57" actId="1076"/>
          <ac:spMkLst>
            <pc:docMk/>
            <pc:sldMk cId="0" sldId="258"/>
            <ac:spMk id="24" creationId="{00000000-0000-0000-0000-000000000000}"/>
          </ac:spMkLst>
        </pc:spChg>
        <pc:spChg chg="mod">
          <ac:chgData name="Kavitha Wickramarachchi" userId="71f64ef4-dc61-4c67-935d-a57d0ab0490f" providerId="ADAL" clId="{CF928DBB-58CF-4B11-AD30-3A554444FF2E}" dt="2024-10-09T06:13:12.327" v="56" actId="1076"/>
          <ac:spMkLst>
            <pc:docMk/>
            <pc:sldMk cId="0" sldId="258"/>
            <ac:spMk id="25" creationId="{00000000-0000-0000-0000-000000000000}"/>
          </ac:spMkLst>
        </pc:spChg>
        <pc:spChg chg="mod">
          <ac:chgData name="Kavitha Wickramarachchi" userId="71f64ef4-dc61-4c67-935d-a57d0ab0490f" providerId="ADAL" clId="{CF928DBB-58CF-4B11-AD30-3A554444FF2E}" dt="2024-10-09T06:23:14.427" v="158" actId="20577"/>
          <ac:spMkLst>
            <pc:docMk/>
            <pc:sldMk cId="0" sldId="258"/>
            <ac:spMk id="27" creationId="{00000000-0000-0000-0000-000000000000}"/>
          </ac:spMkLst>
        </pc:spChg>
        <pc:spChg chg="mod">
          <ac:chgData name="Kavitha Wickramarachchi" userId="71f64ef4-dc61-4c67-935d-a57d0ab0490f" providerId="ADAL" clId="{CF928DBB-58CF-4B11-AD30-3A554444FF2E}" dt="2024-10-09T06:12:49.295" v="42" actId="20577"/>
          <ac:spMkLst>
            <pc:docMk/>
            <pc:sldMk cId="0" sldId="258"/>
            <ac:spMk id="28" creationId="{A3959AAE-FFAC-FA3C-92CC-A3228C717D3A}"/>
          </ac:spMkLst>
        </pc:spChg>
        <pc:spChg chg="mod">
          <ac:chgData name="Kavitha Wickramarachchi" userId="71f64ef4-dc61-4c67-935d-a57d0ab0490f" providerId="ADAL" clId="{CF928DBB-58CF-4B11-AD30-3A554444FF2E}" dt="2024-10-09T06:13:53.900" v="140" actId="1036"/>
          <ac:spMkLst>
            <pc:docMk/>
            <pc:sldMk cId="0" sldId="258"/>
            <ac:spMk id="29" creationId="{086936EB-E9FD-7967-C015-9C6FE0476E6D}"/>
          </ac:spMkLst>
        </pc:spChg>
      </pc:sldChg>
      <pc:sldChg chg="modSp mod ord">
        <pc:chgData name="Kavitha Wickramarachchi" userId="71f64ef4-dc61-4c67-935d-a57d0ab0490f" providerId="ADAL" clId="{CF928DBB-58CF-4B11-AD30-3A554444FF2E}" dt="2024-10-09T06:24:43.370" v="161" actId="20577"/>
        <pc:sldMkLst>
          <pc:docMk/>
          <pc:sldMk cId="0" sldId="259"/>
        </pc:sldMkLst>
        <pc:spChg chg="mod">
          <ac:chgData name="Kavitha Wickramarachchi" userId="71f64ef4-dc61-4c67-935d-a57d0ab0490f" providerId="ADAL" clId="{CF928DBB-58CF-4B11-AD30-3A554444FF2E}" dt="2024-10-09T06:24:43.370" v="161" actId="20577"/>
          <ac:spMkLst>
            <pc:docMk/>
            <pc:sldMk cId="0" sldId="259"/>
            <ac:spMk id="19" creationId="{00000000-0000-0000-0000-000000000000}"/>
          </ac:spMkLst>
        </pc:spChg>
      </pc:sldChg>
      <pc:sldChg chg="modSp add mod">
        <pc:chgData name="Kavitha Wickramarachchi" userId="71f64ef4-dc61-4c67-935d-a57d0ab0490f" providerId="ADAL" clId="{CF928DBB-58CF-4B11-AD30-3A554444FF2E}" dt="2024-10-09T06:11:04.579" v="38" actId="113"/>
        <pc:sldMkLst>
          <pc:docMk/>
          <pc:sldMk cId="0" sldId="270"/>
        </pc:sldMkLst>
        <pc:spChg chg="mod">
          <ac:chgData name="Kavitha Wickramarachchi" userId="71f64ef4-dc61-4c67-935d-a57d0ab0490f" providerId="ADAL" clId="{CF928DBB-58CF-4B11-AD30-3A554444FF2E}" dt="2024-10-09T06:11:04.579" v="38" actId="113"/>
          <ac:spMkLst>
            <pc:docMk/>
            <pc:sldMk cId="0" sldId="270"/>
            <ac:spMk id="16" creationId="{00000000-0000-0000-0000-000000000000}"/>
          </ac:spMkLst>
        </pc:spChg>
      </pc:sldChg>
      <pc:sldChg chg="add">
        <pc:chgData name="Kavitha Wickramarachchi" userId="71f64ef4-dc61-4c67-935d-a57d0ab0490f" providerId="ADAL" clId="{CF928DBB-58CF-4B11-AD30-3A554444FF2E}" dt="2024-10-09T06:09:38.067" v="37"/>
        <pc:sldMkLst>
          <pc:docMk/>
          <pc:sldMk cId="0" sldId="271"/>
        </pc:sldMkLst>
      </pc:sldChg>
      <pc:sldChg chg="add">
        <pc:chgData name="Kavitha Wickramarachchi" userId="71f64ef4-dc61-4c67-935d-a57d0ab0490f" providerId="ADAL" clId="{CF928DBB-58CF-4B11-AD30-3A554444FF2E}" dt="2024-10-09T06:09:38.067" v="37"/>
        <pc:sldMkLst>
          <pc:docMk/>
          <pc:sldMk cId="0" sldId="272"/>
        </pc:sldMkLst>
      </pc:sldChg>
      <pc:sldChg chg="add">
        <pc:chgData name="Kavitha Wickramarachchi" userId="71f64ef4-dc61-4c67-935d-a57d0ab0490f" providerId="ADAL" clId="{CF928DBB-58CF-4B11-AD30-3A554444FF2E}" dt="2024-10-09T06:09:38.067" v="37"/>
        <pc:sldMkLst>
          <pc:docMk/>
          <pc:sldMk cId="0" sldId="273"/>
        </pc:sldMkLst>
      </pc:sldChg>
      <pc:sldChg chg="add del">
        <pc:chgData name="Kavitha Wickramarachchi" userId="71f64ef4-dc61-4c67-935d-a57d0ab0490f" providerId="ADAL" clId="{CF928DBB-58CF-4B11-AD30-3A554444FF2E}" dt="2024-11-01T10:19:52.596" v="177" actId="47"/>
        <pc:sldMkLst>
          <pc:docMk/>
          <pc:sldMk cId="2416477817" sldId="277"/>
        </pc:sldMkLst>
      </pc:sldChg>
      <pc:sldChg chg="addSp modSp mod">
        <pc:chgData name="Kavitha Wickramarachchi" userId="71f64ef4-dc61-4c67-935d-a57d0ab0490f" providerId="ADAL" clId="{CF928DBB-58CF-4B11-AD30-3A554444FF2E}" dt="2024-10-09T06:02:51.079" v="30" actId="1076"/>
        <pc:sldMkLst>
          <pc:docMk/>
          <pc:sldMk cId="948215078" sldId="280"/>
        </pc:sldMkLst>
        <pc:spChg chg="add mod">
          <ac:chgData name="Kavitha Wickramarachchi" userId="71f64ef4-dc61-4c67-935d-a57d0ab0490f" providerId="ADAL" clId="{CF928DBB-58CF-4B11-AD30-3A554444FF2E}" dt="2024-10-09T06:02:48.644" v="29" actId="1076"/>
          <ac:spMkLst>
            <pc:docMk/>
            <pc:sldMk cId="948215078" sldId="280"/>
            <ac:spMk id="6" creationId="{E1684C18-E7B2-8E7F-EFAC-D1746C3F949F}"/>
          </ac:spMkLst>
        </pc:spChg>
        <pc:spChg chg="mod">
          <ac:chgData name="Kavitha Wickramarachchi" userId="71f64ef4-dc61-4c67-935d-a57d0ab0490f" providerId="ADAL" clId="{CF928DBB-58CF-4B11-AD30-3A554444FF2E}" dt="2024-10-09T06:02:51.079" v="30" actId="1076"/>
          <ac:spMkLst>
            <pc:docMk/>
            <pc:sldMk cId="948215078" sldId="280"/>
            <ac:spMk id="8" creationId="{00000000-0000-0000-0000-000000000000}"/>
          </ac:spMkLst>
        </pc:spChg>
        <pc:spChg chg="mod">
          <ac:chgData name="Kavitha Wickramarachchi" userId="71f64ef4-dc61-4c67-935d-a57d0ab0490f" providerId="ADAL" clId="{CF928DBB-58CF-4B11-AD30-3A554444FF2E}" dt="2024-10-09T06:02:24.989" v="7" actId="1076"/>
          <ac:spMkLst>
            <pc:docMk/>
            <pc:sldMk cId="948215078" sldId="280"/>
            <ac:spMk id="9" creationId="{00000000-0000-0000-0000-000000000000}"/>
          </ac:spMkLst>
        </pc:spChg>
        <pc:picChg chg="add mod">
          <ac:chgData name="Kavitha Wickramarachchi" userId="71f64ef4-dc61-4c67-935d-a57d0ab0490f" providerId="ADAL" clId="{CF928DBB-58CF-4B11-AD30-3A554444FF2E}" dt="2024-10-09T06:02:27.973" v="8" actId="1076"/>
          <ac:picMkLst>
            <pc:docMk/>
            <pc:sldMk cId="948215078" sldId="280"/>
            <ac:picMk id="4" creationId="{00F4E74F-2E43-803A-202B-DA8A0EEF1181}"/>
          </ac:picMkLst>
        </pc:picChg>
        <pc:picChg chg="mod">
          <ac:chgData name="Kavitha Wickramarachchi" userId="71f64ef4-dc61-4c67-935d-a57d0ab0490f" providerId="ADAL" clId="{CF928DBB-58CF-4B11-AD30-3A554444FF2E}" dt="2024-10-09T06:02:18.963" v="5" actId="1076"/>
          <ac:picMkLst>
            <pc:docMk/>
            <pc:sldMk cId="948215078" sldId="280"/>
            <ac:picMk id="11" creationId="{00000000-0000-0000-0000-000000000000}"/>
          </ac:picMkLst>
        </pc:picChg>
        <pc:picChg chg="mod">
          <ac:chgData name="Kavitha Wickramarachchi" userId="71f64ef4-dc61-4c67-935d-a57d0ab0490f" providerId="ADAL" clId="{CF928DBB-58CF-4B11-AD30-3A554444FF2E}" dt="2024-10-09T06:02:17.397" v="4" actId="1076"/>
          <ac:picMkLst>
            <pc:docMk/>
            <pc:sldMk cId="948215078" sldId="280"/>
            <ac:picMk id="12" creationId="{00000000-0000-0000-0000-000000000000}"/>
          </ac:picMkLst>
        </pc:picChg>
      </pc:sldChg>
      <pc:sldChg chg="add del">
        <pc:chgData name="Kavitha Wickramarachchi" userId="71f64ef4-dc61-4c67-935d-a57d0ab0490f" providerId="ADAL" clId="{CF928DBB-58CF-4B11-AD30-3A554444FF2E}" dt="2024-11-01T10:19:48.840" v="175" actId="47"/>
        <pc:sldMkLst>
          <pc:docMk/>
          <pc:sldMk cId="3400884310" sldId="282"/>
        </pc:sldMkLst>
      </pc:sldChg>
      <pc:sldChg chg="add del">
        <pc:chgData name="Kavitha Wickramarachchi" userId="71f64ef4-dc61-4c67-935d-a57d0ab0490f" providerId="ADAL" clId="{CF928DBB-58CF-4B11-AD30-3A554444FF2E}" dt="2024-11-01T10:19:47.994" v="174" actId="47"/>
        <pc:sldMkLst>
          <pc:docMk/>
          <pc:sldMk cId="680411379" sldId="284"/>
        </pc:sldMkLst>
      </pc:sldChg>
      <pc:sldChg chg="add del">
        <pc:chgData name="Kavitha Wickramarachchi" userId="71f64ef4-dc61-4c67-935d-a57d0ab0490f" providerId="ADAL" clId="{CF928DBB-58CF-4B11-AD30-3A554444FF2E}" dt="2024-11-01T10:19:47.106" v="173" actId="47"/>
        <pc:sldMkLst>
          <pc:docMk/>
          <pc:sldMk cId="3458637593" sldId="288"/>
        </pc:sldMkLst>
      </pc:sldChg>
      <pc:sldChg chg="add del">
        <pc:chgData name="Kavitha Wickramarachchi" userId="71f64ef4-dc61-4c67-935d-a57d0ab0490f" providerId="ADAL" clId="{CF928DBB-58CF-4B11-AD30-3A554444FF2E}" dt="2024-11-01T10:19:46.100" v="172" actId="47"/>
        <pc:sldMkLst>
          <pc:docMk/>
          <pc:sldMk cId="2676415382" sldId="289"/>
        </pc:sldMkLst>
      </pc:sldChg>
      <pc:sldChg chg="add del">
        <pc:chgData name="Kavitha Wickramarachchi" userId="71f64ef4-dc61-4c67-935d-a57d0ab0490f" providerId="ADAL" clId="{CF928DBB-58CF-4B11-AD30-3A554444FF2E}" dt="2024-11-01T10:06:41.117" v="163" actId="47"/>
        <pc:sldMkLst>
          <pc:docMk/>
          <pc:sldMk cId="1881477861" sldId="291"/>
        </pc:sldMkLst>
      </pc:sldChg>
      <pc:sldChg chg="del">
        <pc:chgData name="Kavitha Wickramarachchi" userId="71f64ef4-dc61-4c67-935d-a57d0ab0490f" providerId="ADAL" clId="{CF928DBB-58CF-4B11-AD30-3A554444FF2E}" dt="2024-10-09T06:18:05.065" v="150" actId="47"/>
        <pc:sldMkLst>
          <pc:docMk/>
          <pc:sldMk cId="1859982102" sldId="300"/>
        </pc:sldMkLst>
      </pc:sldChg>
      <pc:sldChg chg="add del">
        <pc:chgData name="Kavitha Wickramarachchi" userId="71f64ef4-dc61-4c67-935d-a57d0ab0490f" providerId="ADAL" clId="{CF928DBB-58CF-4B11-AD30-3A554444FF2E}" dt="2024-11-01T10:19:50.010" v="176" actId="47"/>
        <pc:sldMkLst>
          <pc:docMk/>
          <pc:sldMk cId="4186636136" sldId="312"/>
        </pc:sldMkLst>
      </pc:sldChg>
      <pc:sldChg chg="add del">
        <pc:chgData name="Kavitha Wickramarachchi" userId="71f64ef4-dc61-4c67-935d-a57d0ab0490f" providerId="ADAL" clId="{CF928DBB-58CF-4B11-AD30-3A554444FF2E}" dt="2024-11-01T10:19:45.723" v="171" actId="47"/>
        <pc:sldMkLst>
          <pc:docMk/>
          <pc:sldMk cId="4124706810"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B911F-A020-40AD-ABB3-3CB50EF1C8D4}" type="datetimeFigureOut">
              <a:rPr lang="en-US" smtClean="0"/>
              <a:t>01-Nov-24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9D54B-A78D-4BD0-AAE5-4E5AE755AAB1}" type="slidenum">
              <a:rPr lang="en-US" smtClean="0"/>
              <a:t>‹#›</a:t>
            </a:fld>
            <a:endParaRPr lang="en-US"/>
          </a:p>
        </p:txBody>
      </p:sp>
    </p:spTree>
    <p:extLst>
      <p:ext uri="{BB962C8B-B14F-4D97-AF65-F5344CB8AC3E}">
        <p14:creationId xmlns:p14="http://schemas.microsoft.com/office/powerpoint/2010/main" val="225608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7B8AE-F53C-4D9A-908C-1FE6CA328CCD}" type="slidenum">
              <a:rPr lang="en-US" smtClean="0"/>
              <a:t>1</a:t>
            </a:fld>
            <a:endParaRPr lang="en-US"/>
          </a:p>
        </p:txBody>
      </p:sp>
    </p:spTree>
    <p:extLst>
      <p:ext uri="{BB962C8B-B14F-4D97-AF65-F5344CB8AC3E}">
        <p14:creationId xmlns:p14="http://schemas.microsoft.com/office/powerpoint/2010/main" val="80473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Poppins" panose="00000500000000000000" pitchFamily="50" charset="0"/>
              <a:cs typeface="Poppins" panose="00000500000000000000" pitchFamily="50" charset="0"/>
            </a:endParaRPr>
          </a:p>
        </p:txBody>
      </p:sp>
      <p:sp>
        <p:nvSpPr>
          <p:cNvPr id="4" name="Slide Number Placeholder 3"/>
          <p:cNvSpPr>
            <a:spLocks noGrp="1"/>
          </p:cNvSpPr>
          <p:nvPr>
            <p:ph type="sldNum" sz="quarter" idx="10"/>
          </p:nvPr>
        </p:nvSpPr>
        <p:spPr/>
        <p:txBody>
          <a:bodyPr/>
          <a:lstStyle/>
          <a:p>
            <a:fld id="{1537B8AE-F53C-4D9A-908C-1FE6CA328CCD}" type="slidenum">
              <a:rPr lang="en-US" smtClean="0"/>
              <a:t>2</a:t>
            </a:fld>
            <a:endParaRPr lang="en-US"/>
          </a:p>
        </p:txBody>
      </p:sp>
    </p:spTree>
    <p:extLst>
      <p:ext uri="{BB962C8B-B14F-4D97-AF65-F5344CB8AC3E}">
        <p14:creationId xmlns:p14="http://schemas.microsoft.com/office/powerpoint/2010/main" val="1501037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dirty="0"/>
          </a:p>
        </p:txBody>
      </p:sp>
      <p:sp>
        <p:nvSpPr>
          <p:cNvPr id="4" name="Slide Number Placeholder 3"/>
          <p:cNvSpPr>
            <a:spLocks noGrp="1"/>
          </p:cNvSpPr>
          <p:nvPr>
            <p:ph type="sldNum" sz="quarter" idx="10"/>
          </p:nvPr>
        </p:nvSpPr>
        <p:spPr/>
        <p:txBody>
          <a:bodyPr/>
          <a:lstStyle/>
          <a:p>
            <a:fld id="{1537B8AE-F53C-4D9A-908C-1FE6CA328CCD}" type="slidenum">
              <a:rPr lang="en-US" smtClean="0"/>
              <a:t>4</a:t>
            </a:fld>
            <a:endParaRPr lang="en-US"/>
          </a:p>
        </p:txBody>
      </p:sp>
    </p:spTree>
    <p:extLst>
      <p:ext uri="{BB962C8B-B14F-4D97-AF65-F5344CB8AC3E}">
        <p14:creationId xmlns:p14="http://schemas.microsoft.com/office/powerpoint/2010/main" val="233376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7B8AE-F53C-4D9A-908C-1FE6CA328CCD}" type="slidenum">
              <a:rPr lang="en-US" smtClean="0"/>
              <a:t>5</a:t>
            </a:fld>
            <a:endParaRPr lang="en-US"/>
          </a:p>
        </p:txBody>
      </p:sp>
    </p:spTree>
    <p:extLst>
      <p:ext uri="{BB962C8B-B14F-4D97-AF65-F5344CB8AC3E}">
        <p14:creationId xmlns:p14="http://schemas.microsoft.com/office/powerpoint/2010/main" val="59384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EB3757-4C63-42C4-B6AD-2015FF97B277}" type="slidenum">
              <a:rPr lang="en-US" smtClean="0"/>
              <a:t>6</a:t>
            </a:fld>
            <a:endParaRPr lang="en-US"/>
          </a:p>
        </p:txBody>
      </p:sp>
    </p:spTree>
    <p:extLst>
      <p:ext uri="{BB962C8B-B14F-4D97-AF65-F5344CB8AC3E}">
        <p14:creationId xmlns:p14="http://schemas.microsoft.com/office/powerpoint/2010/main" val="351051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05CF-4A98-86DA-87E1-0D0E93EC3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0D91F-F5D8-A0C3-6A79-17B922C37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7E57E7-33D9-8766-93D9-F022052EABA5}"/>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5" name="Footer Placeholder 4">
            <a:extLst>
              <a:ext uri="{FF2B5EF4-FFF2-40B4-BE49-F238E27FC236}">
                <a16:creationId xmlns:a16="http://schemas.microsoft.com/office/drawing/2014/main" id="{3DC1E2AF-4E58-5E81-1894-DC891DB1C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DC54F-CC76-8AFE-377C-45F57D0F9208}"/>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335576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C735-282B-EEBA-7204-D3B214FB7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E63F9F-3BFD-8868-E9CD-76E1CB3FAB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611B7-4B4B-2515-3A6A-F50AF87D7BAD}"/>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5" name="Footer Placeholder 4">
            <a:extLst>
              <a:ext uri="{FF2B5EF4-FFF2-40B4-BE49-F238E27FC236}">
                <a16:creationId xmlns:a16="http://schemas.microsoft.com/office/drawing/2014/main" id="{0E35AC81-F7A4-7518-3440-D00F7F876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1A7A8-42CF-5876-3665-1EBAD03BF3C8}"/>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213702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0DDF6-0B9E-47BC-3BD6-9EBBD9D684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4E1AA0-F5D4-99DA-864E-98FC8276E1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E46A4-0410-277F-10DB-9C27B9C2F891}"/>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5" name="Footer Placeholder 4">
            <a:extLst>
              <a:ext uri="{FF2B5EF4-FFF2-40B4-BE49-F238E27FC236}">
                <a16:creationId xmlns:a16="http://schemas.microsoft.com/office/drawing/2014/main" id="{CBF4F191-8254-021B-AC4E-6ACED3485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28834-8830-74B3-FFA8-7F3FE60AE5A6}"/>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177510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4F5D-9A7F-F997-C4D4-76940917A1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9D82D-7410-E797-A289-8747238CAE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1DCED-76E8-B7FF-7B27-E23FB577AF67}"/>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5" name="Footer Placeholder 4">
            <a:extLst>
              <a:ext uri="{FF2B5EF4-FFF2-40B4-BE49-F238E27FC236}">
                <a16:creationId xmlns:a16="http://schemas.microsoft.com/office/drawing/2014/main" id="{8B1AFDD3-9A57-29C8-00E6-BFB12FAE3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E875A-62F1-52A7-CC5B-EA8D5CDB2F8C}"/>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290708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4C4B-16EB-3029-5EE3-16164ABC4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169DF3-D94F-D0B1-0FAB-823480A44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6083E-7604-701B-5487-15283357B1B8}"/>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5" name="Footer Placeholder 4">
            <a:extLst>
              <a:ext uri="{FF2B5EF4-FFF2-40B4-BE49-F238E27FC236}">
                <a16:creationId xmlns:a16="http://schemas.microsoft.com/office/drawing/2014/main" id="{019BE969-7AB4-D071-0A0D-0097D5350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3CC31-0B52-CFCE-7997-A8A1DDD36DF8}"/>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215518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7BB0-AA43-71E9-0F74-E49BDF1D7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90F69-CC83-2609-1FBD-C767A0B70D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BA1C3-089D-F032-5035-3EB63F589E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6C0A31-D2F8-E0BB-7960-A05F12940BBB}"/>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6" name="Footer Placeholder 5">
            <a:extLst>
              <a:ext uri="{FF2B5EF4-FFF2-40B4-BE49-F238E27FC236}">
                <a16:creationId xmlns:a16="http://schemas.microsoft.com/office/drawing/2014/main" id="{CFB2D3C4-8A3E-5C39-0F3F-14BA82524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AAA9F-7264-3FD6-E4CC-D8234EBB7CE2}"/>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345886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858B8-3904-3166-26E2-C94E978E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D163A-5F57-931E-3038-0377A7F5E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17C40-7B9C-201B-7CB1-63E95F8730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CC6766-A8BB-BF66-1381-81A8EE915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E44C95-4EBC-0992-1680-2EF0E5EAC0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737834-A26A-88A6-B565-1BC1B8E58F17}"/>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8" name="Footer Placeholder 7">
            <a:extLst>
              <a:ext uri="{FF2B5EF4-FFF2-40B4-BE49-F238E27FC236}">
                <a16:creationId xmlns:a16="http://schemas.microsoft.com/office/drawing/2014/main" id="{12108514-3FCE-9A52-1AAB-2115F7E444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F62DBE-48A0-E189-671C-95D6F5A99A90}"/>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3503433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2A33-6452-949E-722D-A1364FBC7B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49AF1D-B43B-FB4C-7C7A-B532B5D1AB5D}"/>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4" name="Footer Placeholder 3">
            <a:extLst>
              <a:ext uri="{FF2B5EF4-FFF2-40B4-BE49-F238E27FC236}">
                <a16:creationId xmlns:a16="http://schemas.microsoft.com/office/drawing/2014/main" id="{2BC58CA3-D4AA-7811-559B-D1C3E048AD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0B17C8-0D0A-E7A3-3FF5-60D80DCD762D}"/>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420733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1CAF0-9B31-A694-F6E5-FBA034E38456}"/>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3" name="Footer Placeholder 2">
            <a:extLst>
              <a:ext uri="{FF2B5EF4-FFF2-40B4-BE49-F238E27FC236}">
                <a16:creationId xmlns:a16="http://schemas.microsoft.com/office/drawing/2014/main" id="{8A050FC8-92D6-D348-FBC4-4E29F33757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7601F-7E71-BB96-1BAC-F5525671615D}"/>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54738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F5CB-06AA-5A64-6F7A-420DC15F0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FCD3BE-D490-04E4-4B53-97EC89891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CD3818-3E28-33C7-AF3E-7331912AB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27C738-E3B0-32A2-69B4-12A2BA18A5F7}"/>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6" name="Footer Placeholder 5">
            <a:extLst>
              <a:ext uri="{FF2B5EF4-FFF2-40B4-BE49-F238E27FC236}">
                <a16:creationId xmlns:a16="http://schemas.microsoft.com/office/drawing/2014/main" id="{0AA9D7C3-58FE-72B3-F6AE-57FC5CF9AA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CA33E-82FB-9BE0-29C2-6A38E21915B0}"/>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1511204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5D32-4A3B-C534-2DF1-3D743882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D48989-B1A3-E2C4-C1CB-3B014CF3C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5AC9C9-BB42-591D-C888-A557EE53D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3DF92-325C-C6EE-A2E0-1991859507A8}"/>
              </a:ext>
            </a:extLst>
          </p:cNvPr>
          <p:cNvSpPr>
            <a:spLocks noGrp="1"/>
          </p:cNvSpPr>
          <p:nvPr>
            <p:ph type="dt" sz="half" idx="10"/>
          </p:nvPr>
        </p:nvSpPr>
        <p:spPr/>
        <p:txBody>
          <a:bodyPr/>
          <a:lstStyle/>
          <a:p>
            <a:fld id="{A7B9BD9D-28E4-429E-A0F6-28F6794E03A3}" type="datetimeFigureOut">
              <a:rPr lang="en-US" smtClean="0"/>
              <a:t>01-Nov-24</a:t>
            </a:fld>
            <a:endParaRPr lang="en-US"/>
          </a:p>
        </p:txBody>
      </p:sp>
      <p:sp>
        <p:nvSpPr>
          <p:cNvPr id="6" name="Footer Placeholder 5">
            <a:extLst>
              <a:ext uri="{FF2B5EF4-FFF2-40B4-BE49-F238E27FC236}">
                <a16:creationId xmlns:a16="http://schemas.microsoft.com/office/drawing/2014/main" id="{A86C8E18-5E4B-F6A8-8023-2B071B5B1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5C201-D252-A102-9DE2-783146FFBD47}"/>
              </a:ext>
            </a:extLst>
          </p:cNvPr>
          <p:cNvSpPr>
            <a:spLocks noGrp="1"/>
          </p:cNvSpPr>
          <p:nvPr>
            <p:ph type="sldNum" sz="quarter" idx="12"/>
          </p:nvPr>
        </p:nvSpPr>
        <p:spPr/>
        <p:txBody>
          <a:bodyPr/>
          <a:lstStyle/>
          <a:p>
            <a:fld id="{2310294C-9AF5-4DC2-815A-D7DD10EDA1AE}" type="slidenum">
              <a:rPr lang="en-US" smtClean="0"/>
              <a:t>‹#›</a:t>
            </a:fld>
            <a:endParaRPr lang="en-US"/>
          </a:p>
        </p:txBody>
      </p:sp>
    </p:spTree>
    <p:extLst>
      <p:ext uri="{BB962C8B-B14F-4D97-AF65-F5344CB8AC3E}">
        <p14:creationId xmlns:p14="http://schemas.microsoft.com/office/powerpoint/2010/main" val="151466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3061E-42D8-2487-5BD2-D9083CC93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92E778-D2B7-351C-E07A-C171655D8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6436A-111F-EDBD-CEF6-346AF8078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B9BD9D-28E4-429E-A0F6-28F6794E03A3}" type="datetimeFigureOut">
              <a:rPr lang="en-US" smtClean="0"/>
              <a:t>01-Nov-24</a:t>
            </a:fld>
            <a:endParaRPr lang="en-US"/>
          </a:p>
        </p:txBody>
      </p:sp>
      <p:sp>
        <p:nvSpPr>
          <p:cNvPr id="5" name="Footer Placeholder 4">
            <a:extLst>
              <a:ext uri="{FF2B5EF4-FFF2-40B4-BE49-F238E27FC236}">
                <a16:creationId xmlns:a16="http://schemas.microsoft.com/office/drawing/2014/main" id="{B1B605F6-6DC9-5BD4-287F-ADF5573F4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76C84B-C8D9-EEF9-FD87-1076C504B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10294C-9AF5-4DC2-815A-D7DD10EDA1AE}" type="slidenum">
              <a:rPr lang="en-US" smtClean="0"/>
              <a:t>‹#›</a:t>
            </a:fld>
            <a:endParaRPr lang="en-US"/>
          </a:p>
        </p:txBody>
      </p:sp>
    </p:spTree>
    <p:extLst>
      <p:ext uri="{BB962C8B-B14F-4D97-AF65-F5344CB8AC3E}">
        <p14:creationId xmlns:p14="http://schemas.microsoft.com/office/powerpoint/2010/main" val="1524365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g"/></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sv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92.tiff"/><Relationship Id="rId3" Type="http://schemas.openxmlformats.org/officeDocument/2006/relationships/image" Target="../media/image87.tiff"/><Relationship Id="rId7" Type="http://schemas.openxmlformats.org/officeDocument/2006/relationships/image" Target="../media/image91.tiff"/><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tiff"/><Relationship Id="rId10" Type="http://schemas.openxmlformats.org/officeDocument/2006/relationships/image" Target="../media/image94.tiff"/><Relationship Id="rId4" Type="http://schemas.openxmlformats.org/officeDocument/2006/relationships/image" Target="../media/image88.tiff"/><Relationship Id="rId9" Type="http://schemas.openxmlformats.org/officeDocument/2006/relationships/image" Target="../media/image93.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0.svg"/><Relationship Id="rId7" Type="http://schemas.openxmlformats.org/officeDocument/2006/relationships/image" Target="../media/image3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08.svg"/></Relationships>
</file>

<file path=ppt/slides/_rels/slide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37.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35.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21.png"/><Relationship Id="rId5" Type="http://schemas.openxmlformats.org/officeDocument/2006/relationships/image" Target="../media/image39.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38.svg"/><Relationship Id="rId9" Type="http://schemas.openxmlformats.org/officeDocument/2006/relationships/image" Target="../media/image119.png"/><Relationship Id="rId1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sv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 y="666"/>
            <a:ext cx="12189628" cy="6856666"/>
          </a:xfrm>
          <a:prstGeom prst="rect">
            <a:avLst/>
          </a:prstGeom>
        </p:spPr>
      </p:pic>
      <p:sp>
        <p:nvSpPr>
          <p:cNvPr id="3" name="TextBox 2"/>
          <p:cNvSpPr txBox="1"/>
          <p:nvPr/>
        </p:nvSpPr>
        <p:spPr>
          <a:xfrm>
            <a:off x="510414" y="530079"/>
            <a:ext cx="5855553" cy="461665"/>
          </a:xfrm>
          <a:prstGeom prst="rect">
            <a:avLst/>
          </a:prstGeom>
          <a:noFill/>
        </p:spPr>
        <p:txBody>
          <a:bodyPr wrap="square" rtlCol="0">
            <a:spAutoFit/>
          </a:bodyPr>
          <a:lstStyle/>
          <a:p>
            <a:r>
              <a:rPr lang="en-US" sz="2400" b="1" dirty="0">
                <a:solidFill>
                  <a:schemeClr val="tx1">
                    <a:lumMod val="50000"/>
                    <a:lumOff val="50000"/>
                  </a:schemeClr>
                </a:solidFill>
                <a:latin typeface="Prometo" panose="020B0604030203060203" pitchFamily="34" charset="0"/>
              </a:rPr>
              <a:t>CORPORATE PRESENTATION I 2024</a:t>
            </a:r>
            <a:endParaRPr lang="en-US" sz="2400" dirty="0">
              <a:solidFill>
                <a:schemeClr val="tx1">
                  <a:lumMod val="50000"/>
                  <a:lumOff val="50000"/>
                </a:schemeClr>
              </a:solidFill>
              <a:latin typeface="Prometo" panose="020B0604030203060203" pitchFamily="34" charset="0"/>
            </a:endParaRPr>
          </a:p>
        </p:txBody>
      </p:sp>
      <p:sp>
        <p:nvSpPr>
          <p:cNvPr id="5" name="TextBox 4"/>
          <p:cNvSpPr txBox="1"/>
          <p:nvPr/>
        </p:nvSpPr>
        <p:spPr>
          <a:xfrm>
            <a:off x="510414" y="914972"/>
            <a:ext cx="4913234" cy="307777"/>
          </a:xfrm>
          <a:prstGeom prst="rect">
            <a:avLst/>
          </a:prstGeom>
          <a:noFill/>
        </p:spPr>
        <p:txBody>
          <a:bodyPr wrap="square" rtlCol="0">
            <a:spAutoFit/>
          </a:bodyPr>
          <a:lstStyle/>
          <a:p>
            <a:r>
              <a:rPr lang="en-US" sz="1400" b="1" dirty="0">
                <a:solidFill>
                  <a:schemeClr val="accent4">
                    <a:lumMod val="50000"/>
                  </a:schemeClr>
                </a:solidFill>
                <a:latin typeface="Prometo" panose="020B0604030203060203" pitchFamily="34" charset="0"/>
              </a:rPr>
              <a:t>HAYLEYS PLC I Sri Lanka’s Corporate Inspiration</a:t>
            </a:r>
            <a:endParaRPr lang="en-US" sz="1400" dirty="0">
              <a:solidFill>
                <a:schemeClr val="accent4">
                  <a:lumMod val="50000"/>
                </a:schemeClr>
              </a:solidFill>
              <a:latin typeface="Prometo" panose="020B0604030203060203"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4014" y="385136"/>
            <a:ext cx="2348258" cy="1059673"/>
          </a:xfrm>
          <a:prstGeom prst="rect">
            <a:avLst/>
          </a:prstGeom>
        </p:spPr>
      </p:pic>
    </p:spTree>
    <p:extLst>
      <p:ext uri="{BB962C8B-B14F-4D97-AF65-F5344CB8AC3E}">
        <p14:creationId xmlns:p14="http://schemas.microsoft.com/office/powerpoint/2010/main" val="2192606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1242" y="-1538972"/>
            <a:ext cx="15642263" cy="10104625"/>
          </a:xfrm>
          <a:custGeom>
            <a:avLst/>
            <a:gdLst/>
            <a:ahLst/>
            <a:cxnLst/>
            <a:rect l="l" t="t" r="r" b="b"/>
            <a:pathLst>
              <a:path w="23463394" h="15156937">
                <a:moveTo>
                  <a:pt x="0" y="0"/>
                </a:moveTo>
                <a:lnTo>
                  <a:pt x="23463394" y="0"/>
                </a:lnTo>
                <a:lnTo>
                  <a:pt x="23463394" y="15156937"/>
                </a:lnTo>
                <a:lnTo>
                  <a:pt x="0" y="15156937"/>
                </a:lnTo>
                <a:lnTo>
                  <a:pt x="0" y="0"/>
                </a:lnTo>
                <a:close/>
              </a:path>
            </a:pathLst>
          </a:custGeom>
          <a:blipFill>
            <a:blip r:embed="rId2">
              <a:alphaModFix amt="6999"/>
            </a:blip>
            <a:stretch>
              <a:fillRect t="-4955" b="-4955"/>
            </a:stretch>
          </a:blipFill>
        </p:spPr>
        <p:txBody>
          <a:bodyPr/>
          <a:lstStyle/>
          <a:p>
            <a:endParaRPr lang="en-US" sz="1200"/>
          </a:p>
        </p:txBody>
      </p:sp>
      <p:sp>
        <p:nvSpPr>
          <p:cNvPr id="3" name="Freeform 3"/>
          <p:cNvSpPr/>
          <p:nvPr/>
        </p:nvSpPr>
        <p:spPr>
          <a:xfrm rot="5400000" flipV="1">
            <a:off x="7569541" y="2026826"/>
            <a:ext cx="8629783" cy="3063573"/>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107278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sz="1200"/>
          </a:p>
        </p:txBody>
      </p:sp>
      <p:sp>
        <p:nvSpPr>
          <p:cNvPr id="5" name="Freeform 5"/>
          <p:cNvSpPr/>
          <p:nvPr/>
        </p:nvSpPr>
        <p:spPr>
          <a:xfrm>
            <a:off x="107278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sz="1200"/>
          </a:p>
        </p:txBody>
      </p:sp>
      <p:grpSp>
        <p:nvGrpSpPr>
          <p:cNvPr id="6" name="Group 6"/>
          <p:cNvGrpSpPr/>
          <p:nvPr/>
        </p:nvGrpSpPr>
        <p:grpSpPr>
          <a:xfrm>
            <a:off x="4244113" y="1153143"/>
            <a:ext cx="4878869" cy="3154910"/>
            <a:chOff x="0" y="0"/>
            <a:chExt cx="2002941" cy="1295197"/>
          </a:xfrm>
        </p:grpSpPr>
        <p:sp>
          <p:nvSpPr>
            <p:cNvPr id="7" name="Freeform 7"/>
            <p:cNvSpPr/>
            <p:nvPr/>
          </p:nvSpPr>
          <p:spPr>
            <a:xfrm>
              <a:off x="0" y="0"/>
              <a:ext cx="2002941" cy="1295197"/>
            </a:xfrm>
            <a:custGeom>
              <a:avLst/>
              <a:gdLst/>
              <a:ahLst/>
              <a:cxnLst/>
              <a:rect l="l" t="t" r="r" b="b"/>
              <a:pathLst>
                <a:path w="2002941" h="1295197">
                  <a:moveTo>
                    <a:pt x="0" y="0"/>
                  </a:moveTo>
                  <a:lnTo>
                    <a:pt x="2002941" y="0"/>
                  </a:lnTo>
                  <a:lnTo>
                    <a:pt x="2002941" y="1295197"/>
                  </a:lnTo>
                  <a:lnTo>
                    <a:pt x="0" y="1295197"/>
                  </a:lnTo>
                  <a:close/>
                </a:path>
              </a:pathLst>
            </a:custGeom>
            <a:solidFill>
              <a:srgbClr val="DEEAB0"/>
            </a:solidFill>
          </p:spPr>
          <p:txBody>
            <a:bodyPr/>
            <a:lstStyle/>
            <a:p>
              <a:endParaRPr lang="en-US" sz="1200"/>
            </a:p>
          </p:txBody>
        </p:sp>
        <p:sp>
          <p:nvSpPr>
            <p:cNvPr id="8" name="TextBox 8"/>
            <p:cNvSpPr txBox="1"/>
            <p:nvPr/>
          </p:nvSpPr>
          <p:spPr>
            <a:xfrm>
              <a:off x="0" y="-28575"/>
              <a:ext cx="2002941" cy="1323772"/>
            </a:xfrm>
            <a:prstGeom prst="rect">
              <a:avLst/>
            </a:prstGeom>
          </p:spPr>
          <p:txBody>
            <a:bodyPr lIns="33867" tIns="33867" rIns="33867" bIns="33867" rtlCol="0" anchor="ctr"/>
            <a:lstStyle/>
            <a:p>
              <a:pPr algn="ctr">
                <a:lnSpc>
                  <a:spcPts val="1680"/>
                </a:lnSpc>
              </a:pPr>
              <a:endParaRPr sz="1200"/>
            </a:p>
          </p:txBody>
        </p:sp>
      </p:grpSp>
      <p:sp>
        <p:nvSpPr>
          <p:cNvPr id="9" name="TextBox 9"/>
          <p:cNvSpPr txBox="1"/>
          <p:nvPr/>
        </p:nvSpPr>
        <p:spPr>
          <a:xfrm>
            <a:off x="209039" y="574542"/>
            <a:ext cx="10143607" cy="525785"/>
          </a:xfrm>
          <a:prstGeom prst="rect">
            <a:avLst/>
          </a:prstGeom>
        </p:spPr>
        <p:txBody>
          <a:bodyPr lIns="0" tIns="0" rIns="0" bIns="0" rtlCol="0" anchor="t">
            <a:spAutoFit/>
          </a:bodyPr>
          <a:lstStyle/>
          <a:p>
            <a:pPr>
              <a:lnSpc>
                <a:spcPts val="4144"/>
              </a:lnSpc>
              <a:spcBef>
                <a:spcPct val="0"/>
              </a:spcBef>
            </a:pPr>
            <a:r>
              <a:rPr lang="en-US" sz="3733" b="1" dirty="0">
                <a:solidFill>
                  <a:srgbClr val="015438"/>
                </a:solidFill>
                <a:latin typeface="League Spartan"/>
              </a:rPr>
              <a:t>Coco Blocks &amp; Bricks</a:t>
            </a:r>
          </a:p>
        </p:txBody>
      </p:sp>
      <p:sp>
        <p:nvSpPr>
          <p:cNvPr id="10" name="TextBox 10"/>
          <p:cNvSpPr txBox="1"/>
          <p:nvPr/>
        </p:nvSpPr>
        <p:spPr>
          <a:xfrm>
            <a:off x="265082" y="4428702"/>
            <a:ext cx="5015761" cy="2183803"/>
          </a:xfrm>
          <a:prstGeom prst="rect">
            <a:avLst/>
          </a:prstGeom>
        </p:spPr>
        <p:txBody>
          <a:bodyPr lIns="0" tIns="0" rIns="0" bIns="0" rtlCol="0" anchor="t">
            <a:spAutoFit/>
          </a:bodyPr>
          <a:lstStyle/>
          <a:p>
            <a:pPr algn="ctr">
              <a:lnSpc>
                <a:spcPts val="2907"/>
              </a:lnSpc>
            </a:pPr>
            <a:r>
              <a:rPr lang="en-US" sz="1554" dirty="0">
                <a:solidFill>
                  <a:srgbClr val="076436"/>
                </a:solidFill>
                <a:latin typeface="Glacial Indifference Bold"/>
              </a:rPr>
              <a:t>Packing Information for 5KG block</a:t>
            </a:r>
          </a:p>
          <a:p>
            <a:pPr marL="335656" lvl="1" indent="-167828">
              <a:lnSpc>
                <a:spcPts val="2907"/>
              </a:lnSpc>
              <a:buFont typeface="Arial"/>
              <a:buChar char="•"/>
            </a:pPr>
            <a:r>
              <a:rPr lang="en-US" sz="1554" dirty="0">
                <a:solidFill>
                  <a:srgbClr val="076436"/>
                </a:solidFill>
                <a:latin typeface="Glacial Indifference"/>
              </a:rPr>
              <a:t>Dimensions: 30 cm x 30 cm x 14 cm </a:t>
            </a:r>
          </a:p>
          <a:p>
            <a:pPr marL="335656" lvl="1" indent="-167828">
              <a:lnSpc>
                <a:spcPts val="2907"/>
              </a:lnSpc>
              <a:buFont typeface="Arial"/>
              <a:buChar char="•"/>
            </a:pPr>
            <a:r>
              <a:rPr lang="en-US" sz="1554" dirty="0">
                <a:solidFill>
                  <a:srgbClr val="076436"/>
                </a:solidFill>
                <a:latin typeface="Glacial Indifference"/>
              </a:rPr>
              <a:t>Expansion: 65-70 L per block vary with the coco </a:t>
            </a:r>
            <a:r>
              <a:rPr lang="en-US" sz="1554" dirty="0" err="1">
                <a:solidFill>
                  <a:srgbClr val="076436"/>
                </a:solidFill>
                <a:latin typeface="Glacial Indifference"/>
              </a:rPr>
              <a:t>fibre</a:t>
            </a:r>
            <a:r>
              <a:rPr lang="en-US" sz="1554" dirty="0">
                <a:solidFill>
                  <a:srgbClr val="076436"/>
                </a:solidFill>
                <a:latin typeface="Glacial Indifference"/>
              </a:rPr>
              <a:t> and husk chip ratio</a:t>
            </a:r>
          </a:p>
          <a:p>
            <a:pPr marL="335656" lvl="1" indent="-167828">
              <a:lnSpc>
                <a:spcPts val="2907"/>
              </a:lnSpc>
              <a:buFont typeface="Arial"/>
              <a:buChar char="•"/>
            </a:pPr>
            <a:r>
              <a:rPr lang="en-US" sz="1554" dirty="0">
                <a:solidFill>
                  <a:srgbClr val="076436"/>
                </a:solidFill>
                <a:latin typeface="Glacial Indifference"/>
              </a:rPr>
              <a:t>Per 40 ft container - 4,800 Units</a:t>
            </a:r>
          </a:p>
          <a:p>
            <a:pPr>
              <a:lnSpc>
                <a:spcPts val="2907"/>
              </a:lnSpc>
            </a:pPr>
            <a:endParaRPr lang="en-US" sz="1554" dirty="0">
              <a:solidFill>
                <a:srgbClr val="076436"/>
              </a:solidFill>
              <a:latin typeface="Glacial Indifference"/>
            </a:endParaRPr>
          </a:p>
        </p:txBody>
      </p:sp>
      <p:sp>
        <p:nvSpPr>
          <p:cNvPr id="11" name="Freeform 11"/>
          <p:cNvSpPr/>
          <p:nvPr/>
        </p:nvSpPr>
        <p:spPr>
          <a:xfrm>
            <a:off x="258732" y="1106164"/>
            <a:ext cx="3665813" cy="3165382"/>
          </a:xfrm>
          <a:custGeom>
            <a:avLst/>
            <a:gdLst/>
            <a:ahLst/>
            <a:cxnLst/>
            <a:rect l="l" t="t" r="r" b="b"/>
            <a:pathLst>
              <a:path w="5498719" h="4748073">
                <a:moveTo>
                  <a:pt x="0" y="0"/>
                </a:moveTo>
                <a:lnTo>
                  <a:pt x="5498718" y="0"/>
                </a:lnTo>
                <a:lnTo>
                  <a:pt x="5498718" y="4748073"/>
                </a:lnTo>
                <a:lnTo>
                  <a:pt x="0" y="4748073"/>
                </a:lnTo>
                <a:lnTo>
                  <a:pt x="0" y="0"/>
                </a:lnTo>
                <a:close/>
              </a:path>
            </a:pathLst>
          </a:custGeom>
          <a:blipFill>
            <a:blip r:embed="rId7"/>
            <a:stretch>
              <a:fillRect l="-31819" t="-18199" r="-31819" b="-23932"/>
            </a:stretch>
          </a:blipFill>
        </p:spPr>
        <p:txBody>
          <a:bodyPr/>
          <a:lstStyle/>
          <a:p>
            <a:endParaRPr lang="en-US" sz="1200"/>
          </a:p>
        </p:txBody>
      </p:sp>
      <p:grpSp>
        <p:nvGrpSpPr>
          <p:cNvPr id="17" name="Group 16">
            <a:extLst>
              <a:ext uri="{FF2B5EF4-FFF2-40B4-BE49-F238E27FC236}">
                <a16:creationId xmlns:a16="http://schemas.microsoft.com/office/drawing/2014/main" id="{A3FD7A1E-907E-8BA7-DDA0-3AE6D0A0F91C}"/>
              </a:ext>
            </a:extLst>
          </p:cNvPr>
          <p:cNvGrpSpPr/>
          <p:nvPr/>
        </p:nvGrpSpPr>
        <p:grpSpPr>
          <a:xfrm>
            <a:off x="4310538" y="1211055"/>
            <a:ext cx="5103994" cy="2653312"/>
            <a:chOff x="4310538" y="1211055"/>
            <a:chExt cx="5103994" cy="2653312"/>
          </a:xfrm>
        </p:grpSpPr>
        <p:sp>
          <p:nvSpPr>
            <p:cNvPr id="12" name="TextBox 12"/>
            <p:cNvSpPr txBox="1"/>
            <p:nvPr/>
          </p:nvSpPr>
          <p:spPr>
            <a:xfrm>
              <a:off x="4330573" y="1211055"/>
              <a:ext cx="4477269" cy="672043"/>
            </a:xfrm>
            <a:prstGeom prst="rect">
              <a:avLst/>
            </a:prstGeom>
          </p:spPr>
          <p:txBody>
            <a:bodyPr lIns="0" tIns="0" rIns="0" bIns="0" rtlCol="0" anchor="t">
              <a:spAutoFit/>
            </a:bodyPr>
            <a:lstStyle/>
            <a:p>
              <a:pPr marL="323005" lvl="1" indent="-161503">
                <a:lnSpc>
                  <a:spcPts val="2797"/>
                </a:lnSpc>
                <a:buFont typeface="Arial"/>
                <a:buChar char="•"/>
              </a:pPr>
              <a:r>
                <a:rPr lang="en-US" sz="1496" dirty="0">
                  <a:solidFill>
                    <a:srgbClr val="1F1F1F"/>
                  </a:solidFill>
                  <a:latin typeface="Noto Serif Ethiopic Condensed Bold"/>
                </a:rPr>
                <a:t>Mainly used in commercial  nurseries and potting soil mixing companies</a:t>
              </a:r>
            </a:p>
          </p:txBody>
        </p:sp>
        <p:sp>
          <p:nvSpPr>
            <p:cNvPr id="13" name="TextBox 13"/>
            <p:cNvSpPr txBox="1"/>
            <p:nvPr/>
          </p:nvSpPr>
          <p:spPr>
            <a:xfrm>
              <a:off x="4310538" y="2741715"/>
              <a:ext cx="5103994" cy="312971"/>
            </a:xfrm>
            <a:prstGeom prst="rect">
              <a:avLst/>
            </a:prstGeom>
          </p:spPr>
          <p:txBody>
            <a:bodyPr lIns="0" tIns="0" rIns="0" bIns="0" rtlCol="0" anchor="t">
              <a:spAutoFit/>
            </a:bodyPr>
            <a:lstStyle/>
            <a:p>
              <a:pPr marL="323005" lvl="1" indent="-161503">
                <a:lnSpc>
                  <a:spcPts val="2797"/>
                </a:lnSpc>
                <a:spcBef>
                  <a:spcPct val="0"/>
                </a:spcBef>
                <a:buFont typeface="Arial"/>
                <a:buChar char="•"/>
              </a:pPr>
              <a:r>
                <a:rPr lang="en-US" sz="1496">
                  <a:solidFill>
                    <a:srgbClr val="1F1F1F"/>
                  </a:solidFill>
                  <a:latin typeface="Noto Serif Ethiopic Condensed Bold"/>
                </a:rPr>
                <a:t>Available in 5kg &amp; 650 g brick</a:t>
              </a:r>
            </a:p>
          </p:txBody>
        </p:sp>
        <p:sp>
          <p:nvSpPr>
            <p:cNvPr id="14" name="TextBox 14"/>
            <p:cNvSpPr txBox="1"/>
            <p:nvPr/>
          </p:nvSpPr>
          <p:spPr>
            <a:xfrm>
              <a:off x="4310538" y="3192324"/>
              <a:ext cx="4784065" cy="672043"/>
            </a:xfrm>
            <a:prstGeom prst="rect">
              <a:avLst/>
            </a:prstGeom>
          </p:spPr>
          <p:txBody>
            <a:bodyPr lIns="0" tIns="0" rIns="0" bIns="0" rtlCol="0" anchor="t">
              <a:spAutoFit/>
            </a:bodyPr>
            <a:lstStyle/>
            <a:p>
              <a:pPr marL="323005" lvl="1" indent="-161503">
                <a:lnSpc>
                  <a:spcPts val="2797"/>
                </a:lnSpc>
                <a:spcBef>
                  <a:spcPct val="0"/>
                </a:spcBef>
                <a:buFont typeface="Arial"/>
                <a:buChar char="•"/>
              </a:pPr>
              <a:r>
                <a:rPr lang="en-US" sz="1496">
                  <a:solidFill>
                    <a:srgbClr val="1F1F1F"/>
                  </a:solidFill>
                  <a:latin typeface="Noto Serif Ethiopic Condensed Bold"/>
                </a:rPr>
                <a:t>The combination of coco fibre pith and coco husk chips varies based on customer requirement</a:t>
              </a:r>
            </a:p>
          </p:txBody>
        </p:sp>
        <p:sp>
          <p:nvSpPr>
            <p:cNvPr id="15" name="TextBox 15"/>
            <p:cNvSpPr txBox="1"/>
            <p:nvPr/>
          </p:nvSpPr>
          <p:spPr>
            <a:xfrm>
              <a:off x="4310538" y="1964911"/>
              <a:ext cx="4477269" cy="672043"/>
            </a:xfrm>
            <a:prstGeom prst="rect">
              <a:avLst/>
            </a:prstGeom>
          </p:spPr>
          <p:txBody>
            <a:bodyPr lIns="0" tIns="0" rIns="0" bIns="0" rtlCol="0" anchor="t">
              <a:spAutoFit/>
            </a:bodyPr>
            <a:lstStyle/>
            <a:p>
              <a:pPr marL="323005" lvl="1" indent="-161503">
                <a:lnSpc>
                  <a:spcPts val="2797"/>
                </a:lnSpc>
                <a:buFont typeface="Arial"/>
                <a:buChar char="•"/>
              </a:pPr>
              <a:r>
                <a:rPr lang="en-US" sz="1496" dirty="0">
                  <a:solidFill>
                    <a:srgbClr val="1F1F1F"/>
                  </a:solidFill>
                  <a:latin typeface="Noto Serif Ethiopic Condensed Bold"/>
                </a:rPr>
                <a:t>Ideal for Vegetables, flower cultivation, farms and potting mixtures</a:t>
              </a:r>
            </a:p>
          </p:txBody>
        </p:sp>
      </p:grpSp>
      <p:sp>
        <p:nvSpPr>
          <p:cNvPr id="16" name="TextBox 16"/>
          <p:cNvSpPr txBox="1"/>
          <p:nvPr/>
        </p:nvSpPr>
        <p:spPr>
          <a:xfrm>
            <a:off x="5551348" y="4403786"/>
            <a:ext cx="5695289" cy="2183803"/>
          </a:xfrm>
          <a:prstGeom prst="rect">
            <a:avLst/>
          </a:prstGeom>
        </p:spPr>
        <p:txBody>
          <a:bodyPr lIns="0" tIns="0" rIns="0" bIns="0" rtlCol="0" anchor="t">
            <a:spAutoFit/>
          </a:bodyPr>
          <a:lstStyle/>
          <a:p>
            <a:pPr algn="ctr">
              <a:lnSpc>
                <a:spcPts val="2907"/>
              </a:lnSpc>
            </a:pPr>
            <a:r>
              <a:rPr lang="en-US" sz="1554" dirty="0">
                <a:solidFill>
                  <a:srgbClr val="076436"/>
                </a:solidFill>
                <a:latin typeface="Glacial Indifference Bold"/>
              </a:rPr>
              <a:t>Packing Information for 650g brick</a:t>
            </a:r>
          </a:p>
          <a:p>
            <a:pPr marL="335656" lvl="1" indent="-167828">
              <a:lnSpc>
                <a:spcPts val="2907"/>
              </a:lnSpc>
              <a:buFont typeface="Arial"/>
              <a:buChar char="•"/>
            </a:pPr>
            <a:r>
              <a:rPr lang="en-US" sz="1554" dirty="0">
                <a:solidFill>
                  <a:srgbClr val="076436"/>
                </a:solidFill>
                <a:latin typeface="Glacial Indifference"/>
              </a:rPr>
              <a:t>Dimensions: 20 cm x 10 cm x 5 cm </a:t>
            </a:r>
          </a:p>
          <a:p>
            <a:pPr marL="335656" lvl="1" indent="-167828">
              <a:lnSpc>
                <a:spcPts val="2907"/>
              </a:lnSpc>
              <a:buFont typeface="Arial"/>
              <a:buChar char="•"/>
            </a:pPr>
            <a:r>
              <a:rPr lang="en-US" sz="1554" dirty="0">
                <a:solidFill>
                  <a:srgbClr val="076436"/>
                </a:solidFill>
                <a:latin typeface="Glacial Indifference"/>
              </a:rPr>
              <a:t>Expansion: 6-7 L per block vary with the coco </a:t>
            </a:r>
            <a:r>
              <a:rPr lang="en-US" sz="1554" dirty="0" err="1">
                <a:solidFill>
                  <a:srgbClr val="076436"/>
                </a:solidFill>
                <a:latin typeface="Glacial Indifference"/>
              </a:rPr>
              <a:t>fibre</a:t>
            </a:r>
            <a:r>
              <a:rPr lang="en-US" sz="1554" dirty="0">
                <a:solidFill>
                  <a:srgbClr val="076436"/>
                </a:solidFill>
                <a:latin typeface="Glacial Indifference"/>
              </a:rPr>
              <a:t> and husk chip ratio</a:t>
            </a:r>
          </a:p>
          <a:p>
            <a:pPr marL="335656" lvl="1" indent="-167828">
              <a:lnSpc>
                <a:spcPts val="2907"/>
              </a:lnSpc>
              <a:buFont typeface="Arial"/>
              <a:buChar char="•"/>
            </a:pPr>
            <a:r>
              <a:rPr lang="en-US" sz="1554" dirty="0">
                <a:solidFill>
                  <a:srgbClr val="076436"/>
                </a:solidFill>
                <a:latin typeface="Glacial Indifference"/>
              </a:rPr>
              <a:t>Per 40 ft container - 38,880 Units</a:t>
            </a:r>
          </a:p>
          <a:p>
            <a:pPr>
              <a:lnSpc>
                <a:spcPts val="2907"/>
              </a:lnSpc>
            </a:pPr>
            <a:endParaRPr lang="en-US" sz="1554" dirty="0">
              <a:solidFill>
                <a:srgbClr val="076436"/>
              </a:solidFill>
              <a:latin typeface="Glacial Indifferenc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1242" y="-1538972"/>
            <a:ext cx="15642263" cy="10104625"/>
          </a:xfrm>
          <a:custGeom>
            <a:avLst/>
            <a:gdLst/>
            <a:ahLst/>
            <a:cxnLst/>
            <a:rect l="l" t="t" r="r" b="b"/>
            <a:pathLst>
              <a:path w="23463394" h="15156937">
                <a:moveTo>
                  <a:pt x="0" y="0"/>
                </a:moveTo>
                <a:lnTo>
                  <a:pt x="23463394" y="0"/>
                </a:lnTo>
                <a:lnTo>
                  <a:pt x="23463394" y="15156937"/>
                </a:lnTo>
                <a:lnTo>
                  <a:pt x="0" y="15156937"/>
                </a:lnTo>
                <a:lnTo>
                  <a:pt x="0" y="0"/>
                </a:lnTo>
                <a:close/>
              </a:path>
            </a:pathLst>
          </a:custGeom>
          <a:blipFill>
            <a:blip r:embed="rId2">
              <a:alphaModFix amt="6999"/>
            </a:blip>
            <a:stretch>
              <a:fillRect t="-4955" b="-4955"/>
            </a:stretch>
          </a:blipFill>
        </p:spPr>
        <p:txBody>
          <a:bodyPr/>
          <a:lstStyle/>
          <a:p>
            <a:endParaRPr lang="en-US" sz="1200"/>
          </a:p>
        </p:txBody>
      </p:sp>
      <p:sp>
        <p:nvSpPr>
          <p:cNvPr id="3" name="Freeform 3"/>
          <p:cNvSpPr/>
          <p:nvPr/>
        </p:nvSpPr>
        <p:spPr>
          <a:xfrm rot="5400000" flipV="1">
            <a:off x="7569541" y="2026826"/>
            <a:ext cx="8629783" cy="3063573"/>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107278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sz="1200"/>
          </a:p>
        </p:txBody>
      </p:sp>
      <p:sp>
        <p:nvSpPr>
          <p:cNvPr id="5" name="Freeform 5"/>
          <p:cNvSpPr/>
          <p:nvPr/>
        </p:nvSpPr>
        <p:spPr>
          <a:xfrm>
            <a:off x="107278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sz="1200"/>
          </a:p>
        </p:txBody>
      </p:sp>
      <p:grpSp>
        <p:nvGrpSpPr>
          <p:cNvPr id="6" name="Group 6"/>
          <p:cNvGrpSpPr/>
          <p:nvPr/>
        </p:nvGrpSpPr>
        <p:grpSpPr>
          <a:xfrm>
            <a:off x="5280843" y="542791"/>
            <a:ext cx="4607610" cy="3499044"/>
            <a:chOff x="0" y="0"/>
            <a:chExt cx="1705541" cy="1295197"/>
          </a:xfrm>
        </p:grpSpPr>
        <p:sp>
          <p:nvSpPr>
            <p:cNvPr id="7" name="Freeform 7"/>
            <p:cNvSpPr/>
            <p:nvPr/>
          </p:nvSpPr>
          <p:spPr>
            <a:xfrm>
              <a:off x="0" y="0"/>
              <a:ext cx="1705541" cy="1295197"/>
            </a:xfrm>
            <a:custGeom>
              <a:avLst/>
              <a:gdLst/>
              <a:ahLst/>
              <a:cxnLst/>
              <a:rect l="l" t="t" r="r" b="b"/>
              <a:pathLst>
                <a:path w="1705541" h="1295197">
                  <a:moveTo>
                    <a:pt x="0" y="0"/>
                  </a:moveTo>
                  <a:lnTo>
                    <a:pt x="1705541" y="0"/>
                  </a:lnTo>
                  <a:lnTo>
                    <a:pt x="1705541" y="1295197"/>
                  </a:lnTo>
                  <a:lnTo>
                    <a:pt x="0" y="1295197"/>
                  </a:lnTo>
                  <a:close/>
                </a:path>
              </a:pathLst>
            </a:custGeom>
            <a:solidFill>
              <a:srgbClr val="DEEAB0"/>
            </a:solidFill>
          </p:spPr>
          <p:txBody>
            <a:bodyPr/>
            <a:lstStyle/>
            <a:p>
              <a:endParaRPr lang="en-US" sz="1200"/>
            </a:p>
          </p:txBody>
        </p:sp>
        <p:sp>
          <p:nvSpPr>
            <p:cNvPr id="8" name="TextBox 8"/>
            <p:cNvSpPr txBox="1"/>
            <p:nvPr/>
          </p:nvSpPr>
          <p:spPr>
            <a:xfrm>
              <a:off x="0" y="-28575"/>
              <a:ext cx="1705541" cy="1323772"/>
            </a:xfrm>
            <a:prstGeom prst="rect">
              <a:avLst/>
            </a:prstGeom>
          </p:spPr>
          <p:txBody>
            <a:bodyPr lIns="33867" tIns="33867" rIns="33867" bIns="33867" rtlCol="0" anchor="ctr"/>
            <a:lstStyle/>
            <a:p>
              <a:pPr algn="ctr">
                <a:lnSpc>
                  <a:spcPts val="1680"/>
                </a:lnSpc>
              </a:pPr>
              <a:endParaRPr sz="1200"/>
            </a:p>
          </p:txBody>
        </p:sp>
      </p:grpSp>
      <p:sp>
        <p:nvSpPr>
          <p:cNvPr id="9" name="TextBox 9"/>
          <p:cNvSpPr txBox="1"/>
          <p:nvPr/>
        </p:nvSpPr>
        <p:spPr>
          <a:xfrm>
            <a:off x="209039" y="574542"/>
            <a:ext cx="10143607" cy="525785"/>
          </a:xfrm>
          <a:prstGeom prst="rect">
            <a:avLst/>
          </a:prstGeom>
        </p:spPr>
        <p:txBody>
          <a:bodyPr lIns="0" tIns="0" rIns="0" bIns="0" rtlCol="0" anchor="t">
            <a:spAutoFit/>
          </a:bodyPr>
          <a:lstStyle/>
          <a:p>
            <a:pPr>
              <a:lnSpc>
                <a:spcPts val="4144"/>
              </a:lnSpc>
              <a:spcBef>
                <a:spcPct val="0"/>
              </a:spcBef>
            </a:pPr>
            <a:r>
              <a:rPr lang="en-US" sz="3733" b="1" dirty="0">
                <a:solidFill>
                  <a:srgbClr val="015438"/>
                </a:solidFill>
                <a:latin typeface="League Spartan"/>
              </a:rPr>
              <a:t>Open Top Bag</a:t>
            </a:r>
          </a:p>
        </p:txBody>
      </p:sp>
      <p:sp>
        <p:nvSpPr>
          <p:cNvPr id="10" name="TextBox 10"/>
          <p:cNvSpPr txBox="1"/>
          <p:nvPr/>
        </p:nvSpPr>
        <p:spPr>
          <a:xfrm>
            <a:off x="313064" y="4715162"/>
            <a:ext cx="5605570" cy="2183803"/>
          </a:xfrm>
          <a:prstGeom prst="rect">
            <a:avLst/>
          </a:prstGeom>
        </p:spPr>
        <p:txBody>
          <a:bodyPr lIns="0" tIns="0" rIns="0" bIns="0" rtlCol="0" anchor="t">
            <a:spAutoFit/>
          </a:bodyPr>
          <a:lstStyle/>
          <a:p>
            <a:pPr algn="ctr">
              <a:lnSpc>
                <a:spcPts val="2907"/>
              </a:lnSpc>
            </a:pPr>
            <a:r>
              <a:rPr lang="en-US" sz="1554" dirty="0">
                <a:solidFill>
                  <a:srgbClr val="076436"/>
                </a:solidFill>
                <a:latin typeface="Glacial Indifference Bold"/>
              </a:rPr>
              <a:t>Packing Information</a:t>
            </a:r>
          </a:p>
          <a:p>
            <a:pPr marL="335656" lvl="1" indent="-167828">
              <a:lnSpc>
                <a:spcPts val="2907"/>
              </a:lnSpc>
              <a:buFont typeface="Arial"/>
              <a:buChar char="•"/>
            </a:pPr>
            <a:r>
              <a:rPr lang="en-US" sz="1554" dirty="0">
                <a:solidFill>
                  <a:srgbClr val="076436"/>
                </a:solidFill>
                <a:latin typeface="Glacial Indifference"/>
              </a:rPr>
              <a:t>Dimensions: Up to 30 cm x Up to 30 cm x Up to 40 cm </a:t>
            </a:r>
          </a:p>
          <a:p>
            <a:pPr marL="335656" lvl="1" indent="-167828">
              <a:lnSpc>
                <a:spcPts val="2907"/>
              </a:lnSpc>
              <a:buFont typeface="Arial"/>
              <a:buChar char="•"/>
            </a:pPr>
            <a:r>
              <a:rPr lang="en-US" sz="1554" dirty="0">
                <a:solidFill>
                  <a:srgbClr val="076436"/>
                </a:solidFill>
                <a:latin typeface="Glacial Indifference"/>
              </a:rPr>
              <a:t> Per 40ft container : Up to 8,000 Units (Based on dimensions)</a:t>
            </a:r>
          </a:p>
          <a:p>
            <a:pPr marL="335656" lvl="1" indent="-167828">
              <a:lnSpc>
                <a:spcPts val="2907"/>
              </a:lnSpc>
              <a:buFont typeface="Arial"/>
              <a:buChar char="•"/>
            </a:pPr>
            <a:r>
              <a:rPr lang="en-US" sz="1554" dirty="0">
                <a:solidFill>
                  <a:srgbClr val="076436"/>
                </a:solidFill>
                <a:latin typeface="Glacial Indifference"/>
              </a:rPr>
              <a:t> UV treated bag to last the growing cycle</a:t>
            </a:r>
          </a:p>
          <a:p>
            <a:pPr>
              <a:lnSpc>
                <a:spcPts val="2907"/>
              </a:lnSpc>
            </a:pPr>
            <a:endParaRPr lang="en-US" sz="1554" dirty="0">
              <a:solidFill>
                <a:srgbClr val="076436"/>
              </a:solidFill>
              <a:latin typeface="Glacial Indifference"/>
            </a:endParaRPr>
          </a:p>
        </p:txBody>
      </p:sp>
      <p:sp>
        <p:nvSpPr>
          <p:cNvPr id="11" name="Freeform 11"/>
          <p:cNvSpPr/>
          <p:nvPr/>
        </p:nvSpPr>
        <p:spPr>
          <a:xfrm>
            <a:off x="6130990" y="5126493"/>
            <a:ext cx="769973" cy="769973"/>
          </a:xfrm>
          <a:custGeom>
            <a:avLst/>
            <a:gdLst/>
            <a:ahLst/>
            <a:cxnLst/>
            <a:rect l="l" t="t" r="r" b="b"/>
            <a:pathLst>
              <a:path w="1154959" h="1154959">
                <a:moveTo>
                  <a:pt x="0" y="0"/>
                </a:moveTo>
                <a:lnTo>
                  <a:pt x="1154959" y="0"/>
                </a:lnTo>
                <a:lnTo>
                  <a:pt x="1154959" y="1154959"/>
                </a:lnTo>
                <a:lnTo>
                  <a:pt x="0" y="1154959"/>
                </a:lnTo>
                <a:lnTo>
                  <a:pt x="0" y="0"/>
                </a:lnTo>
                <a:close/>
              </a:path>
            </a:pathLst>
          </a:custGeom>
          <a:blipFill>
            <a:blip r:embed="rId7"/>
            <a:stretch>
              <a:fillRect/>
            </a:stretch>
          </a:blipFill>
        </p:spPr>
        <p:txBody>
          <a:bodyPr/>
          <a:lstStyle/>
          <a:p>
            <a:endParaRPr lang="en-US" sz="1200"/>
          </a:p>
        </p:txBody>
      </p:sp>
      <p:sp>
        <p:nvSpPr>
          <p:cNvPr id="12" name="Freeform 12"/>
          <p:cNvSpPr/>
          <p:nvPr/>
        </p:nvSpPr>
        <p:spPr>
          <a:xfrm>
            <a:off x="8001335" y="5098955"/>
            <a:ext cx="747691" cy="837749"/>
          </a:xfrm>
          <a:custGeom>
            <a:avLst/>
            <a:gdLst/>
            <a:ahLst/>
            <a:cxnLst/>
            <a:rect l="l" t="t" r="r" b="b"/>
            <a:pathLst>
              <a:path w="1121537" h="1256624">
                <a:moveTo>
                  <a:pt x="0" y="0"/>
                </a:moveTo>
                <a:lnTo>
                  <a:pt x="1121537" y="0"/>
                </a:lnTo>
                <a:lnTo>
                  <a:pt x="1121537" y="1256623"/>
                </a:lnTo>
                <a:lnTo>
                  <a:pt x="0" y="1256623"/>
                </a:lnTo>
                <a:lnTo>
                  <a:pt x="0" y="0"/>
                </a:lnTo>
                <a:close/>
              </a:path>
            </a:pathLst>
          </a:custGeom>
          <a:blipFill>
            <a:blip r:embed="rId8"/>
            <a:stretch>
              <a:fillRect/>
            </a:stretch>
          </a:blipFill>
        </p:spPr>
        <p:txBody>
          <a:bodyPr/>
          <a:lstStyle/>
          <a:p>
            <a:endParaRPr lang="en-US" sz="1200"/>
          </a:p>
        </p:txBody>
      </p:sp>
      <p:grpSp>
        <p:nvGrpSpPr>
          <p:cNvPr id="20" name="Group 19">
            <a:extLst>
              <a:ext uri="{FF2B5EF4-FFF2-40B4-BE49-F238E27FC236}">
                <a16:creationId xmlns:a16="http://schemas.microsoft.com/office/drawing/2014/main" id="{86E66F79-D45A-19F0-055B-27481B65F298}"/>
              </a:ext>
            </a:extLst>
          </p:cNvPr>
          <p:cNvGrpSpPr/>
          <p:nvPr/>
        </p:nvGrpSpPr>
        <p:grpSpPr>
          <a:xfrm>
            <a:off x="5343575" y="604710"/>
            <a:ext cx="4544877" cy="3320040"/>
            <a:chOff x="5343575" y="604710"/>
            <a:chExt cx="4544877" cy="3320040"/>
          </a:xfrm>
        </p:grpSpPr>
        <p:sp>
          <p:nvSpPr>
            <p:cNvPr id="13" name="TextBox 13"/>
            <p:cNvSpPr txBox="1"/>
            <p:nvPr/>
          </p:nvSpPr>
          <p:spPr>
            <a:xfrm>
              <a:off x="5362496" y="604710"/>
              <a:ext cx="4228338" cy="751872"/>
            </a:xfrm>
            <a:prstGeom prst="rect">
              <a:avLst/>
            </a:prstGeom>
          </p:spPr>
          <p:txBody>
            <a:bodyPr lIns="0" tIns="0" rIns="0" bIns="0" rtlCol="0" anchor="t">
              <a:spAutoFit/>
            </a:bodyPr>
            <a:lstStyle/>
            <a:p>
              <a:pPr marL="358239" lvl="1" indent="-179120">
                <a:lnSpc>
                  <a:spcPts val="3103"/>
                </a:lnSpc>
                <a:buFont typeface="Arial"/>
                <a:buChar char="•"/>
              </a:pPr>
              <a:r>
                <a:rPr lang="en-US" sz="1659" dirty="0">
                  <a:solidFill>
                    <a:srgbClr val="1F1F1F"/>
                  </a:solidFill>
                  <a:latin typeface="Noto Serif Ethiopic Condensed Bold"/>
                </a:rPr>
                <a:t>Mainly used in commercial  nurseries and greenhouses</a:t>
              </a:r>
            </a:p>
          </p:txBody>
        </p:sp>
        <p:sp>
          <p:nvSpPr>
            <p:cNvPr id="14" name="TextBox 14"/>
            <p:cNvSpPr txBox="1"/>
            <p:nvPr/>
          </p:nvSpPr>
          <p:spPr>
            <a:xfrm>
              <a:off x="5343575" y="1551959"/>
              <a:ext cx="4544877" cy="744114"/>
            </a:xfrm>
            <a:prstGeom prst="rect">
              <a:avLst/>
            </a:prstGeom>
          </p:spPr>
          <p:txBody>
            <a:bodyPr lIns="0" tIns="0" rIns="0" bIns="0" rtlCol="0" anchor="t">
              <a:spAutoFit/>
            </a:bodyPr>
            <a:lstStyle/>
            <a:p>
              <a:pPr marL="358239" lvl="1" indent="-179120">
                <a:lnSpc>
                  <a:spcPts val="3103"/>
                </a:lnSpc>
                <a:spcBef>
                  <a:spcPct val="0"/>
                </a:spcBef>
                <a:buFont typeface="Arial"/>
                <a:buChar char="•"/>
              </a:pPr>
              <a:r>
                <a:rPr lang="en-US" sz="1659" dirty="0">
                  <a:solidFill>
                    <a:srgbClr val="1F1F1F"/>
                  </a:solidFill>
                  <a:latin typeface="Noto Serif Ethiopic Condensed Bold"/>
                </a:rPr>
                <a:t>Blueberry and medicinal cannabis cultivation is increasingly popular using open-top bags.</a:t>
              </a:r>
            </a:p>
          </p:txBody>
        </p:sp>
        <p:sp>
          <p:nvSpPr>
            <p:cNvPr id="15" name="TextBox 15"/>
            <p:cNvSpPr txBox="1"/>
            <p:nvPr/>
          </p:nvSpPr>
          <p:spPr>
            <a:xfrm>
              <a:off x="5343575" y="2783091"/>
              <a:ext cx="4518077" cy="1141659"/>
            </a:xfrm>
            <a:prstGeom prst="rect">
              <a:avLst/>
            </a:prstGeom>
          </p:spPr>
          <p:txBody>
            <a:bodyPr lIns="0" tIns="0" rIns="0" bIns="0" rtlCol="0" anchor="t">
              <a:spAutoFit/>
            </a:bodyPr>
            <a:lstStyle/>
            <a:p>
              <a:pPr marL="358239" lvl="1" indent="-179120">
                <a:lnSpc>
                  <a:spcPts val="3103"/>
                </a:lnSpc>
                <a:spcBef>
                  <a:spcPct val="0"/>
                </a:spcBef>
                <a:buFont typeface="Arial"/>
                <a:buChar char="•"/>
              </a:pPr>
              <a:r>
                <a:rPr lang="en-US" sz="1659">
                  <a:solidFill>
                    <a:srgbClr val="1F1F1F"/>
                  </a:solidFill>
                  <a:latin typeface="Noto Serif Ethiopic Condensed Bold"/>
                </a:rPr>
                <a:t>The combination of coco fibre pith and coco husk chips varies based on customer requirement</a:t>
              </a:r>
            </a:p>
          </p:txBody>
        </p:sp>
      </p:grpSp>
      <p:sp>
        <p:nvSpPr>
          <p:cNvPr id="16" name="TextBox 16"/>
          <p:cNvSpPr txBox="1"/>
          <p:nvPr/>
        </p:nvSpPr>
        <p:spPr>
          <a:xfrm>
            <a:off x="5204426" y="4186612"/>
            <a:ext cx="4760443" cy="706604"/>
          </a:xfrm>
          <a:prstGeom prst="rect">
            <a:avLst/>
          </a:prstGeom>
        </p:spPr>
        <p:txBody>
          <a:bodyPr lIns="0" tIns="0" rIns="0" bIns="0" rtlCol="0" anchor="t">
            <a:spAutoFit/>
          </a:bodyPr>
          <a:lstStyle/>
          <a:p>
            <a:pPr algn="ctr">
              <a:lnSpc>
                <a:spcPts val="2907"/>
              </a:lnSpc>
            </a:pPr>
            <a:r>
              <a:rPr lang="en-US" sz="1554">
                <a:solidFill>
                  <a:srgbClr val="076436"/>
                </a:solidFill>
                <a:latin typeface="Poppins Bold"/>
              </a:rPr>
              <a:t>We developed customized blends based on our research and industry expertise.</a:t>
            </a:r>
          </a:p>
        </p:txBody>
      </p:sp>
      <p:sp>
        <p:nvSpPr>
          <p:cNvPr id="17" name="TextBox 17"/>
          <p:cNvSpPr txBox="1"/>
          <p:nvPr/>
        </p:nvSpPr>
        <p:spPr>
          <a:xfrm>
            <a:off x="6130989" y="6063616"/>
            <a:ext cx="868739" cy="198581"/>
          </a:xfrm>
          <a:prstGeom prst="rect">
            <a:avLst/>
          </a:prstGeom>
        </p:spPr>
        <p:txBody>
          <a:bodyPr wrap="square" lIns="0" tIns="0" rIns="0" bIns="0" rtlCol="0" anchor="t">
            <a:spAutoFit/>
          </a:bodyPr>
          <a:lstStyle/>
          <a:p>
            <a:pPr algn="ctr">
              <a:lnSpc>
                <a:spcPts val="1680"/>
              </a:lnSpc>
            </a:pPr>
            <a:r>
              <a:rPr lang="en-US" sz="1200" dirty="0">
                <a:solidFill>
                  <a:srgbClr val="015438"/>
                </a:solidFill>
                <a:latin typeface="Trocchi"/>
              </a:rPr>
              <a:t>Blueberry</a:t>
            </a:r>
          </a:p>
        </p:txBody>
      </p:sp>
      <p:sp>
        <p:nvSpPr>
          <p:cNvPr id="18" name="TextBox 18"/>
          <p:cNvSpPr txBox="1"/>
          <p:nvPr/>
        </p:nvSpPr>
        <p:spPr>
          <a:xfrm>
            <a:off x="7624530" y="6063616"/>
            <a:ext cx="1501299" cy="198581"/>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Medicinal Cannabis</a:t>
            </a:r>
          </a:p>
        </p:txBody>
      </p:sp>
      <p:sp>
        <p:nvSpPr>
          <p:cNvPr id="19" name="Freeform 19"/>
          <p:cNvSpPr/>
          <p:nvPr/>
        </p:nvSpPr>
        <p:spPr>
          <a:xfrm>
            <a:off x="1076629" y="1332757"/>
            <a:ext cx="1748885" cy="3103868"/>
          </a:xfrm>
          <a:custGeom>
            <a:avLst/>
            <a:gdLst/>
            <a:ahLst/>
            <a:cxnLst/>
            <a:rect l="l" t="t" r="r" b="b"/>
            <a:pathLst>
              <a:path w="2623327" h="4655802">
                <a:moveTo>
                  <a:pt x="0" y="0"/>
                </a:moveTo>
                <a:lnTo>
                  <a:pt x="2623327" y="0"/>
                </a:lnTo>
                <a:lnTo>
                  <a:pt x="2623327" y="4655802"/>
                </a:lnTo>
                <a:lnTo>
                  <a:pt x="0" y="4655802"/>
                </a:lnTo>
                <a:lnTo>
                  <a:pt x="0" y="0"/>
                </a:lnTo>
                <a:close/>
              </a:path>
            </a:pathLst>
          </a:custGeom>
          <a:blipFill>
            <a:blip r:embed="rId9"/>
            <a:stretch>
              <a:fillRect l="-44287" t="-3560" r="-46521" b="-3951"/>
            </a:stretch>
          </a:blipFill>
        </p:spPr>
        <p:txBody>
          <a:bodyPr/>
          <a:lstStyle/>
          <a:p>
            <a:endParaRPr 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3164" y="325374"/>
            <a:ext cx="11334837" cy="461665"/>
          </a:xfrm>
          <a:prstGeom prst="rect">
            <a:avLst/>
          </a:prstGeom>
        </p:spPr>
        <p:txBody>
          <a:bodyPr lIns="0" tIns="0" rIns="0" bIns="0" rtlCol="0" anchor="t">
            <a:spAutoFit/>
          </a:bodyPr>
          <a:lstStyle/>
          <a:p>
            <a:pPr>
              <a:lnSpc>
                <a:spcPts val="3552"/>
              </a:lnSpc>
            </a:pPr>
            <a:r>
              <a:rPr lang="en-US" sz="3200" b="1" dirty="0">
                <a:solidFill>
                  <a:srgbClr val="015438"/>
                </a:solidFill>
                <a:latin typeface="League Spartan"/>
              </a:rPr>
              <a:t>Our Global Reach</a:t>
            </a:r>
          </a:p>
        </p:txBody>
      </p:sp>
      <p:grpSp>
        <p:nvGrpSpPr>
          <p:cNvPr id="9" name="Group 9"/>
          <p:cNvGrpSpPr/>
          <p:nvPr/>
        </p:nvGrpSpPr>
        <p:grpSpPr>
          <a:xfrm>
            <a:off x="571414" y="4167490"/>
            <a:ext cx="3697561" cy="736193"/>
            <a:chOff x="0" y="0"/>
            <a:chExt cx="1460765" cy="290842"/>
          </a:xfrm>
        </p:grpSpPr>
        <p:sp>
          <p:nvSpPr>
            <p:cNvPr id="10" name="Freeform 10"/>
            <p:cNvSpPr/>
            <p:nvPr/>
          </p:nvSpPr>
          <p:spPr>
            <a:xfrm>
              <a:off x="0" y="0"/>
              <a:ext cx="1460765" cy="290842"/>
            </a:xfrm>
            <a:custGeom>
              <a:avLst/>
              <a:gdLst/>
              <a:ahLst/>
              <a:cxnLst/>
              <a:rect l="l" t="t" r="r" b="b"/>
              <a:pathLst>
                <a:path w="1460765" h="290842">
                  <a:moveTo>
                    <a:pt x="71189" y="0"/>
                  </a:moveTo>
                  <a:lnTo>
                    <a:pt x="1389576" y="0"/>
                  </a:lnTo>
                  <a:cubicBezTo>
                    <a:pt x="1428893" y="0"/>
                    <a:pt x="1460765" y="31872"/>
                    <a:pt x="1460765" y="71189"/>
                  </a:cubicBezTo>
                  <a:lnTo>
                    <a:pt x="1460765" y="219653"/>
                  </a:lnTo>
                  <a:cubicBezTo>
                    <a:pt x="1460765" y="238534"/>
                    <a:pt x="1453265" y="256641"/>
                    <a:pt x="1439914" y="269991"/>
                  </a:cubicBezTo>
                  <a:cubicBezTo>
                    <a:pt x="1426564" y="283342"/>
                    <a:pt x="1408456" y="290842"/>
                    <a:pt x="1389576" y="290842"/>
                  </a:cubicBezTo>
                  <a:lnTo>
                    <a:pt x="71189" y="290842"/>
                  </a:lnTo>
                  <a:cubicBezTo>
                    <a:pt x="52308" y="290842"/>
                    <a:pt x="34201" y="283342"/>
                    <a:pt x="20851" y="269991"/>
                  </a:cubicBezTo>
                  <a:cubicBezTo>
                    <a:pt x="7500" y="256641"/>
                    <a:pt x="0" y="238534"/>
                    <a:pt x="0" y="219653"/>
                  </a:cubicBezTo>
                  <a:lnTo>
                    <a:pt x="0" y="71189"/>
                  </a:lnTo>
                  <a:cubicBezTo>
                    <a:pt x="0" y="52308"/>
                    <a:pt x="7500" y="34201"/>
                    <a:pt x="20851" y="20851"/>
                  </a:cubicBezTo>
                  <a:cubicBezTo>
                    <a:pt x="34201" y="7500"/>
                    <a:pt x="52308" y="0"/>
                    <a:pt x="71189" y="0"/>
                  </a:cubicBezTo>
                  <a:close/>
                </a:path>
              </a:pathLst>
            </a:custGeom>
            <a:solidFill>
              <a:srgbClr val="EAE8F1"/>
            </a:solidFill>
          </p:spPr>
          <p:txBody>
            <a:bodyPr/>
            <a:lstStyle/>
            <a:p>
              <a:endParaRPr lang="en-US" sz="1200"/>
            </a:p>
          </p:txBody>
        </p:sp>
        <p:sp>
          <p:nvSpPr>
            <p:cNvPr id="11" name="TextBox 11"/>
            <p:cNvSpPr txBox="1"/>
            <p:nvPr/>
          </p:nvSpPr>
          <p:spPr>
            <a:xfrm>
              <a:off x="0" y="-95250"/>
              <a:ext cx="1460765" cy="386092"/>
            </a:xfrm>
            <a:prstGeom prst="rect">
              <a:avLst/>
            </a:prstGeom>
          </p:spPr>
          <p:txBody>
            <a:bodyPr lIns="33867" tIns="33867" rIns="33867" bIns="33867" rtlCol="0" anchor="ctr"/>
            <a:lstStyle/>
            <a:p>
              <a:pPr algn="ctr">
                <a:lnSpc>
                  <a:spcPts val="2624"/>
                </a:lnSpc>
              </a:pPr>
              <a:endParaRPr sz="1200"/>
            </a:p>
          </p:txBody>
        </p:sp>
      </p:grpSp>
      <p:grpSp>
        <p:nvGrpSpPr>
          <p:cNvPr id="12" name="Group 12"/>
          <p:cNvGrpSpPr/>
          <p:nvPr/>
        </p:nvGrpSpPr>
        <p:grpSpPr>
          <a:xfrm>
            <a:off x="4800716" y="4167490"/>
            <a:ext cx="2909213" cy="736193"/>
            <a:chOff x="0" y="0"/>
            <a:chExt cx="1149319" cy="290842"/>
          </a:xfrm>
        </p:grpSpPr>
        <p:sp>
          <p:nvSpPr>
            <p:cNvPr id="13" name="Freeform 13"/>
            <p:cNvSpPr/>
            <p:nvPr/>
          </p:nvSpPr>
          <p:spPr>
            <a:xfrm>
              <a:off x="0" y="0"/>
              <a:ext cx="1149319" cy="290842"/>
            </a:xfrm>
            <a:custGeom>
              <a:avLst/>
              <a:gdLst/>
              <a:ahLst/>
              <a:cxnLst/>
              <a:rect l="l" t="t" r="r" b="b"/>
              <a:pathLst>
                <a:path w="1149319" h="290842">
                  <a:moveTo>
                    <a:pt x="90480" y="0"/>
                  </a:moveTo>
                  <a:lnTo>
                    <a:pt x="1058839" y="0"/>
                  </a:lnTo>
                  <a:cubicBezTo>
                    <a:pt x="1108810" y="0"/>
                    <a:pt x="1149319" y="40509"/>
                    <a:pt x="1149319" y="90480"/>
                  </a:cubicBezTo>
                  <a:lnTo>
                    <a:pt x="1149319" y="200362"/>
                  </a:lnTo>
                  <a:cubicBezTo>
                    <a:pt x="1149319" y="250333"/>
                    <a:pt x="1108810" y="290842"/>
                    <a:pt x="1058839" y="290842"/>
                  </a:cubicBezTo>
                  <a:lnTo>
                    <a:pt x="90480" y="290842"/>
                  </a:lnTo>
                  <a:cubicBezTo>
                    <a:pt x="40509" y="290842"/>
                    <a:pt x="0" y="250333"/>
                    <a:pt x="0" y="200362"/>
                  </a:cubicBezTo>
                  <a:lnTo>
                    <a:pt x="0" y="90480"/>
                  </a:lnTo>
                  <a:cubicBezTo>
                    <a:pt x="0" y="40509"/>
                    <a:pt x="40509" y="0"/>
                    <a:pt x="90480" y="0"/>
                  </a:cubicBezTo>
                  <a:close/>
                </a:path>
              </a:pathLst>
            </a:custGeom>
            <a:solidFill>
              <a:srgbClr val="EAE8F1"/>
            </a:solidFill>
          </p:spPr>
          <p:txBody>
            <a:bodyPr/>
            <a:lstStyle/>
            <a:p>
              <a:endParaRPr lang="en-US" sz="1200"/>
            </a:p>
          </p:txBody>
        </p:sp>
        <p:sp>
          <p:nvSpPr>
            <p:cNvPr id="14" name="TextBox 14"/>
            <p:cNvSpPr txBox="1"/>
            <p:nvPr/>
          </p:nvSpPr>
          <p:spPr>
            <a:xfrm>
              <a:off x="0" y="-95250"/>
              <a:ext cx="1149319" cy="386092"/>
            </a:xfrm>
            <a:prstGeom prst="rect">
              <a:avLst/>
            </a:prstGeom>
          </p:spPr>
          <p:txBody>
            <a:bodyPr lIns="33867" tIns="33867" rIns="33867" bIns="33867" rtlCol="0" anchor="ctr"/>
            <a:lstStyle/>
            <a:p>
              <a:pPr algn="ctr">
                <a:lnSpc>
                  <a:spcPts val="2624"/>
                </a:lnSpc>
              </a:pPr>
              <a:endParaRPr sz="1200"/>
            </a:p>
          </p:txBody>
        </p:sp>
      </p:grpSp>
      <p:sp>
        <p:nvSpPr>
          <p:cNvPr id="15" name="TextBox 15"/>
          <p:cNvSpPr txBox="1"/>
          <p:nvPr/>
        </p:nvSpPr>
        <p:spPr>
          <a:xfrm>
            <a:off x="5543908" y="4402237"/>
            <a:ext cx="2574066" cy="538609"/>
          </a:xfrm>
          <a:prstGeom prst="rect">
            <a:avLst/>
          </a:prstGeom>
        </p:spPr>
        <p:txBody>
          <a:bodyPr lIns="0" tIns="0" rIns="0" bIns="0" rtlCol="0" anchor="t">
            <a:spAutoFit/>
          </a:bodyPr>
          <a:lstStyle/>
          <a:p>
            <a:pPr>
              <a:lnSpc>
                <a:spcPts val="2133"/>
              </a:lnSpc>
            </a:pPr>
            <a:r>
              <a:rPr lang="en-US" sz="1866" b="1" spc="97" dirty="0">
                <a:solidFill>
                  <a:srgbClr val="015438"/>
                </a:solidFill>
                <a:latin typeface="Open Sauce Bold"/>
              </a:rPr>
              <a:t>75+ Countries </a:t>
            </a:r>
          </a:p>
          <a:p>
            <a:pPr>
              <a:lnSpc>
                <a:spcPts val="2133"/>
              </a:lnSpc>
            </a:pPr>
            <a:endParaRPr lang="en-US" sz="1866" b="1" spc="97" dirty="0">
              <a:solidFill>
                <a:srgbClr val="015438"/>
              </a:solidFill>
              <a:latin typeface="Open Sauce Bold"/>
            </a:endParaRPr>
          </a:p>
        </p:txBody>
      </p:sp>
      <p:sp>
        <p:nvSpPr>
          <p:cNvPr id="16" name="TextBox 16"/>
          <p:cNvSpPr txBox="1"/>
          <p:nvPr/>
        </p:nvSpPr>
        <p:spPr>
          <a:xfrm>
            <a:off x="9935279" y="1103376"/>
            <a:ext cx="2002721" cy="2656240"/>
          </a:xfrm>
          <a:prstGeom prst="rect">
            <a:avLst/>
          </a:prstGeom>
        </p:spPr>
        <p:txBody>
          <a:bodyPr lIns="0" tIns="0" rIns="0" bIns="0" rtlCol="0" anchor="t">
            <a:spAutoFit/>
          </a:bodyPr>
          <a:lstStyle/>
          <a:p>
            <a:pPr>
              <a:lnSpc>
                <a:spcPts val="2784"/>
              </a:lnSpc>
            </a:pPr>
            <a:endParaRPr sz="1200"/>
          </a:p>
          <a:p>
            <a:pPr marL="344324" lvl="1" indent="-172162">
              <a:lnSpc>
                <a:spcPts val="2551"/>
              </a:lnSpc>
              <a:buFont typeface="Arial"/>
              <a:buChar char="•"/>
            </a:pPr>
            <a:r>
              <a:rPr lang="en-US" sz="1595" spc="83">
                <a:solidFill>
                  <a:srgbClr val="0F703C"/>
                </a:solidFill>
                <a:latin typeface="Glacial Indifference"/>
              </a:rPr>
              <a:t>Azerbaijan</a:t>
            </a:r>
          </a:p>
          <a:p>
            <a:pPr marL="344324" lvl="1" indent="-172162">
              <a:lnSpc>
                <a:spcPts val="2551"/>
              </a:lnSpc>
              <a:buFont typeface="Arial"/>
              <a:buChar char="•"/>
            </a:pPr>
            <a:r>
              <a:rPr lang="en-US" sz="1595" spc="83">
                <a:solidFill>
                  <a:srgbClr val="0F703C"/>
                </a:solidFill>
                <a:latin typeface="Glacial Indifference"/>
              </a:rPr>
              <a:t>Morocco</a:t>
            </a:r>
          </a:p>
          <a:p>
            <a:pPr marL="344324" lvl="1" indent="-172162">
              <a:lnSpc>
                <a:spcPts val="2551"/>
              </a:lnSpc>
              <a:buFont typeface="Arial"/>
              <a:buChar char="•"/>
            </a:pPr>
            <a:r>
              <a:rPr lang="en-US" sz="1595" spc="83">
                <a:solidFill>
                  <a:srgbClr val="0F703C"/>
                </a:solidFill>
                <a:latin typeface="Glacial Indifference"/>
              </a:rPr>
              <a:t>Uzbekistan</a:t>
            </a:r>
          </a:p>
          <a:p>
            <a:pPr marL="344324" lvl="1" indent="-172162">
              <a:lnSpc>
                <a:spcPts val="2551"/>
              </a:lnSpc>
              <a:buFont typeface="Arial"/>
              <a:buChar char="•"/>
            </a:pPr>
            <a:r>
              <a:rPr lang="en-US" sz="1595" spc="83">
                <a:solidFill>
                  <a:srgbClr val="0F703C"/>
                </a:solidFill>
                <a:latin typeface="Glacial Indifference"/>
              </a:rPr>
              <a:t>Turkey</a:t>
            </a:r>
          </a:p>
          <a:p>
            <a:pPr marL="344324" lvl="1" indent="-172162">
              <a:lnSpc>
                <a:spcPts val="2551"/>
              </a:lnSpc>
              <a:buFont typeface="Arial"/>
              <a:buChar char="•"/>
            </a:pPr>
            <a:r>
              <a:rPr lang="en-US" sz="1595" spc="83">
                <a:solidFill>
                  <a:srgbClr val="0F703C"/>
                </a:solidFill>
                <a:latin typeface="Glacial Indifference"/>
              </a:rPr>
              <a:t>Mexico</a:t>
            </a:r>
          </a:p>
          <a:p>
            <a:pPr marL="344324" lvl="1" indent="-172162">
              <a:lnSpc>
                <a:spcPts val="2551"/>
              </a:lnSpc>
              <a:buFont typeface="Arial"/>
              <a:buChar char="•"/>
            </a:pPr>
            <a:r>
              <a:rPr lang="en-US" sz="1595" spc="83">
                <a:solidFill>
                  <a:srgbClr val="0F703C"/>
                </a:solidFill>
                <a:latin typeface="Glacial Indifference"/>
              </a:rPr>
              <a:t>Peru</a:t>
            </a:r>
          </a:p>
          <a:p>
            <a:pPr>
              <a:lnSpc>
                <a:spcPts val="2551"/>
              </a:lnSpc>
            </a:pPr>
            <a:endParaRPr lang="en-US" sz="1595" spc="83">
              <a:solidFill>
                <a:srgbClr val="0F703C"/>
              </a:solidFill>
              <a:latin typeface="Glacial Indifference"/>
            </a:endParaRPr>
          </a:p>
        </p:txBody>
      </p:sp>
      <p:sp>
        <p:nvSpPr>
          <p:cNvPr id="17" name="TextBox 17"/>
          <p:cNvSpPr txBox="1"/>
          <p:nvPr/>
        </p:nvSpPr>
        <p:spPr>
          <a:xfrm>
            <a:off x="6886701" y="1103376"/>
            <a:ext cx="3945574" cy="3003836"/>
          </a:xfrm>
          <a:prstGeom prst="rect">
            <a:avLst/>
          </a:prstGeom>
        </p:spPr>
        <p:txBody>
          <a:bodyPr lIns="0" tIns="0" rIns="0" bIns="0" rtlCol="0" anchor="t">
            <a:spAutoFit/>
          </a:bodyPr>
          <a:lstStyle/>
          <a:p>
            <a:pPr>
              <a:lnSpc>
                <a:spcPts val="2863"/>
              </a:lnSpc>
            </a:pPr>
            <a:endParaRPr sz="1200"/>
          </a:p>
          <a:p>
            <a:pPr marL="354106" lvl="1" indent="-177053">
              <a:lnSpc>
                <a:spcPts val="2624"/>
              </a:lnSpc>
              <a:buFont typeface="Arial"/>
              <a:buChar char="•"/>
            </a:pPr>
            <a:r>
              <a:rPr lang="en-US" sz="1640" spc="85">
                <a:solidFill>
                  <a:srgbClr val="0F703C"/>
                </a:solidFill>
                <a:latin typeface="Glacial Indifference"/>
              </a:rPr>
              <a:t>United States of America</a:t>
            </a:r>
          </a:p>
          <a:p>
            <a:pPr marL="354106" lvl="1" indent="-177053">
              <a:lnSpc>
                <a:spcPts val="2624"/>
              </a:lnSpc>
              <a:buFont typeface="Arial"/>
              <a:buChar char="•"/>
            </a:pPr>
            <a:r>
              <a:rPr lang="en-US" sz="1640" spc="85">
                <a:solidFill>
                  <a:srgbClr val="0F703C"/>
                </a:solidFill>
                <a:latin typeface="Glacial Indifference"/>
              </a:rPr>
              <a:t>UK</a:t>
            </a:r>
          </a:p>
          <a:p>
            <a:pPr marL="354106" lvl="1" indent="-177053">
              <a:lnSpc>
                <a:spcPts val="2624"/>
              </a:lnSpc>
              <a:buFont typeface="Arial"/>
              <a:buChar char="•"/>
            </a:pPr>
            <a:r>
              <a:rPr lang="en-US" sz="1640" spc="85">
                <a:solidFill>
                  <a:srgbClr val="0F703C"/>
                </a:solidFill>
                <a:latin typeface="Glacial Indifference"/>
              </a:rPr>
              <a:t>Germany</a:t>
            </a:r>
          </a:p>
          <a:p>
            <a:pPr marL="354106" lvl="1" indent="-177053">
              <a:lnSpc>
                <a:spcPts val="2624"/>
              </a:lnSpc>
              <a:buFont typeface="Arial"/>
              <a:buChar char="•"/>
            </a:pPr>
            <a:r>
              <a:rPr lang="en-US" sz="1640" spc="85">
                <a:solidFill>
                  <a:srgbClr val="0F703C"/>
                </a:solidFill>
                <a:latin typeface="Glacial Indifference"/>
              </a:rPr>
              <a:t>Austria</a:t>
            </a:r>
          </a:p>
          <a:p>
            <a:pPr marL="354106" lvl="1" indent="-177053">
              <a:lnSpc>
                <a:spcPts val="2624"/>
              </a:lnSpc>
              <a:buFont typeface="Arial"/>
              <a:buChar char="•"/>
            </a:pPr>
            <a:r>
              <a:rPr lang="en-US" sz="1640" spc="85">
                <a:solidFill>
                  <a:srgbClr val="0F703C"/>
                </a:solidFill>
                <a:latin typeface="Glacial Indifference"/>
              </a:rPr>
              <a:t>Italy</a:t>
            </a:r>
          </a:p>
          <a:p>
            <a:pPr marL="354106" lvl="1" indent="-177053">
              <a:lnSpc>
                <a:spcPts val="2624"/>
              </a:lnSpc>
              <a:buFont typeface="Arial"/>
              <a:buChar char="•"/>
            </a:pPr>
            <a:r>
              <a:rPr lang="en-US" sz="1640" spc="85">
                <a:solidFill>
                  <a:srgbClr val="0F703C"/>
                </a:solidFill>
                <a:latin typeface="Glacial Indifference"/>
              </a:rPr>
              <a:t>Netherlands</a:t>
            </a:r>
          </a:p>
          <a:p>
            <a:pPr>
              <a:lnSpc>
                <a:spcPts val="2624"/>
              </a:lnSpc>
            </a:pPr>
            <a:endParaRPr lang="en-US" sz="1640" spc="85">
              <a:solidFill>
                <a:srgbClr val="0F703C"/>
              </a:solidFill>
              <a:latin typeface="Glacial Indifference"/>
            </a:endParaRPr>
          </a:p>
          <a:p>
            <a:pPr>
              <a:lnSpc>
                <a:spcPts val="2624"/>
              </a:lnSpc>
            </a:pPr>
            <a:endParaRPr lang="en-US" sz="1640" spc="85">
              <a:solidFill>
                <a:srgbClr val="0F703C"/>
              </a:solidFill>
              <a:latin typeface="Glacial Indifference"/>
            </a:endParaRPr>
          </a:p>
        </p:txBody>
      </p:sp>
      <p:sp>
        <p:nvSpPr>
          <p:cNvPr id="18" name="TextBox 18"/>
          <p:cNvSpPr txBox="1"/>
          <p:nvPr/>
        </p:nvSpPr>
        <p:spPr>
          <a:xfrm>
            <a:off x="8030184" y="942214"/>
            <a:ext cx="2574066" cy="346249"/>
          </a:xfrm>
          <a:prstGeom prst="rect">
            <a:avLst/>
          </a:prstGeom>
        </p:spPr>
        <p:txBody>
          <a:bodyPr lIns="0" tIns="0" rIns="0" bIns="0" rtlCol="0" anchor="t">
            <a:spAutoFit/>
          </a:bodyPr>
          <a:lstStyle/>
          <a:p>
            <a:pPr>
              <a:lnSpc>
                <a:spcPts val="2736"/>
              </a:lnSpc>
            </a:pPr>
            <a:r>
              <a:rPr lang="en-US" sz="2394" spc="124">
                <a:solidFill>
                  <a:srgbClr val="1D888B"/>
                </a:solidFill>
                <a:latin typeface="League Spartan"/>
              </a:rPr>
              <a:t>Key Markets</a:t>
            </a:r>
          </a:p>
        </p:txBody>
      </p:sp>
      <p:sp>
        <p:nvSpPr>
          <p:cNvPr id="19" name="TextBox 19"/>
          <p:cNvSpPr txBox="1"/>
          <p:nvPr/>
        </p:nvSpPr>
        <p:spPr>
          <a:xfrm>
            <a:off x="889000" y="4382171"/>
            <a:ext cx="3167061" cy="269304"/>
          </a:xfrm>
          <a:prstGeom prst="rect">
            <a:avLst/>
          </a:prstGeom>
        </p:spPr>
        <p:txBody>
          <a:bodyPr lIns="0" tIns="0" rIns="0" bIns="0" rtlCol="0" anchor="t">
            <a:spAutoFit/>
          </a:bodyPr>
          <a:lstStyle/>
          <a:p>
            <a:pPr>
              <a:lnSpc>
                <a:spcPts val="2133"/>
              </a:lnSpc>
              <a:spcBef>
                <a:spcPct val="0"/>
              </a:spcBef>
            </a:pPr>
            <a:r>
              <a:rPr lang="en-US" sz="1866" b="1" dirty="0">
                <a:solidFill>
                  <a:srgbClr val="015438"/>
                </a:solidFill>
                <a:latin typeface="Open Sauce Bold"/>
              </a:rPr>
              <a:t>#01 Grow Bag Exporter </a:t>
            </a:r>
          </a:p>
        </p:txBody>
      </p:sp>
      <p:grpSp>
        <p:nvGrpSpPr>
          <p:cNvPr id="20" name="Group 20"/>
          <p:cNvGrpSpPr/>
          <p:nvPr/>
        </p:nvGrpSpPr>
        <p:grpSpPr>
          <a:xfrm>
            <a:off x="658062" y="5324316"/>
            <a:ext cx="6464283" cy="822029"/>
            <a:chOff x="0" y="0"/>
            <a:chExt cx="2553791" cy="324752"/>
          </a:xfrm>
        </p:grpSpPr>
        <p:sp>
          <p:nvSpPr>
            <p:cNvPr id="21" name="Freeform 21"/>
            <p:cNvSpPr/>
            <p:nvPr/>
          </p:nvSpPr>
          <p:spPr>
            <a:xfrm>
              <a:off x="0" y="0"/>
              <a:ext cx="2553791" cy="324752"/>
            </a:xfrm>
            <a:custGeom>
              <a:avLst/>
              <a:gdLst/>
              <a:ahLst/>
              <a:cxnLst/>
              <a:rect l="l" t="t" r="r" b="b"/>
              <a:pathLst>
                <a:path w="2553791" h="324752">
                  <a:moveTo>
                    <a:pt x="40720" y="0"/>
                  </a:moveTo>
                  <a:lnTo>
                    <a:pt x="2513071" y="0"/>
                  </a:lnTo>
                  <a:cubicBezTo>
                    <a:pt x="2535560" y="0"/>
                    <a:pt x="2553791" y="18231"/>
                    <a:pt x="2553791" y="40720"/>
                  </a:cubicBezTo>
                  <a:lnTo>
                    <a:pt x="2553791" y="284032"/>
                  </a:lnTo>
                  <a:cubicBezTo>
                    <a:pt x="2553791" y="306521"/>
                    <a:pt x="2535560" y="324752"/>
                    <a:pt x="2513071" y="324752"/>
                  </a:cubicBezTo>
                  <a:lnTo>
                    <a:pt x="40720" y="324752"/>
                  </a:lnTo>
                  <a:cubicBezTo>
                    <a:pt x="18231" y="324752"/>
                    <a:pt x="0" y="306521"/>
                    <a:pt x="0" y="284032"/>
                  </a:cubicBezTo>
                  <a:lnTo>
                    <a:pt x="0" y="40720"/>
                  </a:lnTo>
                  <a:cubicBezTo>
                    <a:pt x="0" y="18231"/>
                    <a:pt x="18231" y="0"/>
                    <a:pt x="40720" y="0"/>
                  </a:cubicBezTo>
                  <a:close/>
                </a:path>
              </a:pathLst>
            </a:custGeom>
            <a:solidFill>
              <a:srgbClr val="EAE8F1"/>
            </a:solidFill>
          </p:spPr>
          <p:txBody>
            <a:bodyPr/>
            <a:lstStyle/>
            <a:p>
              <a:endParaRPr lang="en-US" sz="1200"/>
            </a:p>
          </p:txBody>
        </p:sp>
        <p:sp>
          <p:nvSpPr>
            <p:cNvPr id="22" name="TextBox 22"/>
            <p:cNvSpPr txBox="1"/>
            <p:nvPr/>
          </p:nvSpPr>
          <p:spPr>
            <a:xfrm>
              <a:off x="0" y="-95250"/>
              <a:ext cx="2553791" cy="420002"/>
            </a:xfrm>
            <a:prstGeom prst="rect">
              <a:avLst/>
            </a:prstGeom>
          </p:spPr>
          <p:txBody>
            <a:bodyPr lIns="33867" tIns="33867" rIns="33867" bIns="33867" rtlCol="0" anchor="ctr"/>
            <a:lstStyle/>
            <a:p>
              <a:pPr algn="ctr">
                <a:lnSpc>
                  <a:spcPts val="2624"/>
                </a:lnSpc>
              </a:pPr>
              <a:endParaRPr sz="1200"/>
            </a:p>
          </p:txBody>
        </p:sp>
      </p:grpSp>
      <p:sp>
        <p:nvSpPr>
          <p:cNvPr id="23" name="TextBox 23"/>
          <p:cNvSpPr txBox="1"/>
          <p:nvPr/>
        </p:nvSpPr>
        <p:spPr>
          <a:xfrm>
            <a:off x="1175790" y="5425400"/>
            <a:ext cx="5390727" cy="613630"/>
          </a:xfrm>
          <a:prstGeom prst="rect">
            <a:avLst/>
          </a:prstGeom>
        </p:spPr>
        <p:txBody>
          <a:bodyPr lIns="0" tIns="0" rIns="0" bIns="0" rtlCol="0" anchor="t">
            <a:spAutoFit/>
          </a:bodyPr>
          <a:lstStyle/>
          <a:p>
            <a:pPr algn="ctr">
              <a:lnSpc>
                <a:spcPts val="2519"/>
              </a:lnSpc>
            </a:pPr>
            <a:r>
              <a:rPr lang="en-US" b="1" dirty="0">
                <a:solidFill>
                  <a:srgbClr val="015438"/>
                </a:solidFill>
                <a:latin typeface="Open Sauce Bold"/>
              </a:rPr>
              <a:t>Primary grow bag Supplier for Europe’s #01 cherry Tomato supplier</a:t>
            </a:r>
          </a:p>
        </p:txBody>
      </p:sp>
      <p:grpSp>
        <p:nvGrpSpPr>
          <p:cNvPr id="24" name="Group 24"/>
          <p:cNvGrpSpPr/>
          <p:nvPr/>
        </p:nvGrpSpPr>
        <p:grpSpPr>
          <a:xfrm>
            <a:off x="8186841" y="4154180"/>
            <a:ext cx="2909213" cy="736193"/>
            <a:chOff x="0" y="0"/>
            <a:chExt cx="1149319" cy="290842"/>
          </a:xfrm>
        </p:grpSpPr>
        <p:sp>
          <p:nvSpPr>
            <p:cNvPr id="25" name="Freeform 25"/>
            <p:cNvSpPr/>
            <p:nvPr/>
          </p:nvSpPr>
          <p:spPr>
            <a:xfrm>
              <a:off x="0" y="0"/>
              <a:ext cx="1149319" cy="290842"/>
            </a:xfrm>
            <a:custGeom>
              <a:avLst/>
              <a:gdLst/>
              <a:ahLst/>
              <a:cxnLst/>
              <a:rect l="l" t="t" r="r" b="b"/>
              <a:pathLst>
                <a:path w="1149319" h="290842">
                  <a:moveTo>
                    <a:pt x="90480" y="0"/>
                  </a:moveTo>
                  <a:lnTo>
                    <a:pt x="1058839" y="0"/>
                  </a:lnTo>
                  <a:cubicBezTo>
                    <a:pt x="1108810" y="0"/>
                    <a:pt x="1149319" y="40509"/>
                    <a:pt x="1149319" y="90480"/>
                  </a:cubicBezTo>
                  <a:lnTo>
                    <a:pt x="1149319" y="200362"/>
                  </a:lnTo>
                  <a:cubicBezTo>
                    <a:pt x="1149319" y="250333"/>
                    <a:pt x="1108810" y="290842"/>
                    <a:pt x="1058839" y="290842"/>
                  </a:cubicBezTo>
                  <a:lnTo>
                    <a:pt x="90480" y="290842"/>
                  </a:lnTo>
                  <a:cubicBezTo>
                    <a:pt x="40509" y="290842"/>
                    <a:pt x="0" y="250333"/>
                    <a:pt x="0" y="200362"/>
                  </a:cubicBezTo>
                  <a:lnTo>
                    <a:pt x="0" y="90480"/>
                  </a:lnTo>
                  <a:cubicBezTo>
                    <a:pt x="0" y="40509"/>
                    <a:pt x="40509" y="0"/>
                    <a:pt x="90480" y="0"/>
                  </a:cubicBezTo>
                  <a:close/>
                </a:path>
              </a:pathLst>
            </a:custGeom>
            <a:solidFill>
              <a:srgbClr val="EAE8F1"/>
            </a:solidFill>
          </p:spPr>
          <p:txBody>
            <a:bodyPr/>
            <a:lstStyle/>
            <a:p>
              <a:endParaRPr lang="en-US" sz="1200"/>
            </a:p>
          </p:txBody>
        </p:sp>
        <p:sp>
          <p:nvSpPr>
            <p:cNvPr id="26" name="TextBox 26"/>
            <p:cNvSpPr txBox="1"/>
            <p:nvPr/>
          </p:nvSpPr>
          <p:spPr>
            <a:xfrm>
              <a:off x="0" y="-95250"/>
              <a:ext cx="1149319" cy="386092"/>
            </a:xfrm>
            <a:prstGeom prst="rect">
              <a:avLst/>
            </a:prstGeom>
          </p:spPr>
          <p:txBody>
            <a:bodyPr lIns="33867" tIns="33867" rIns="33867" bIns="33867" rtlCol="0" anchor="ctr"/>
            <a:lstStyle/>
            <a:p>
              <a:pPr algn="ctr">
                <a:lnSpc>
                  <a:spcPts val="2624"/>
                </a:lnSpc>
              </a:pPr>
              <a:endParaRPr sz="1200"/>
            </a:p>
          </p:txBody>
        </p:sp>
      </p:grpSp>
      <p:sp>
        <p:nvSpPr>
          <p:cNvPr id="27" name="TextBox 27"/>
          <p:cNvSpPr txBox="1"/>
          <p:nvPr/>
        </p:nvSpPr>
        <p:spPr>
          <a:xfrm>
            <a:off x="8521988" y="4382171"/>
            <a:ext cx="2574066" cy="269304"/>
          </a:xfrm>
          <a:prstGeom prst="rect">
            <a:avLst/>
          </a:prstGeom>
        </p:spPr>
        <p:txBody>
          <a:bodyPr lIns="0" tIns="0" rIns="0" bIns="0" rtlCol="0" anchor="t">
            <a:spAutoFit/>
          </a:bodyPr>
          <a:lstStyle/>
          <a:p>
            <a:pPr>
              <a:lnSpc>
                <a:spcPts val="2133"/>
              </a:lnSpc>
              <a:spcBef>
                <a:spcPct val="0"/>
              </a:spcBef>
            </a:pPr>
            <a:r>
              <a:rPr lang="en-US" sz="1866" b="1" dirty="0">
                <a:solidFill>
                  <a:srgbClr val="015438"/>
                </a:solidFill>
                <a:latin typeface="Open Sauce Bold"/>
              </a:rPr>
              <a:t>500+ Customers</a:t>
            </a:r>
          </a:p>
        </p:txBody>
      </p:sp>
      <p:grpSp>
        <p:nvGrpSpPr>
          <p:cNvPr id="28" name="Group 28"/>
          <p:cNvGrpSpPr/>
          <p:nvPr/>
        </p:nvGrpSpPr>
        <p:grpSpPr>
          <a:xfrm>
            <a:off x="7966833" y="5330666"/>
            <a:ext cx="3172991" cy="736193"/>
            <a:chOff x="0" y="0"/>
            <a:chExt cx="1253528" cy="290842"/>
          </a:xfrm>
        </p:grpSpPr>
        <p:sp>
          <p:nvSpPr>
            <p:cNvPr id="29" name="Freeform 29"/>
            <p:cNvSpPr/>
            <p:nvPr/>
          </p:nvSpPr>
          <p:spPr>
            <a:xfrm>
              <a:off x="0" y="0"/>
              <a:ext cx="1253528" cy="290842"/>
            </a:xfrm>
            <a:custGeom>
              <a:avLst/>
              <a:gdLst/>
              <a:ahLst/>
              <a:cxnLst/>
              <a:rect l="l" t="t" r="r" b="b"/>
              <a:pathLst>
                <a:path w="1253528" h="290842">
                  <a:moveTo>
                    <a:pt x="82958" y="0"/>
                  </a:moveTo>
                  <a:lnTo>
                    <a:pt x="1170569" y="0"/>
                  </a:lnTo>
                  <a:cubicBezTo>
                    <a:pt x="1216386" y="0"/>
                    <a:pt x="1253528" y="37142"/>
                    <a:pt x="1253528" y="82958"/>
                  </a:cubicBezTo>
                  <a:lnTo>
                    <a:pt x="1253528" y="207884"/>
                  </a:lnTo>
                  <a:cubicBezTo>
                    <a:pt x="1253528" y="253700"/>
                    <a:pt x="1216386" y="290842"/>
                    <a:pt x="1170569" y="290842"/>
                  </a:cubicBezTo>
                  <a:lnTo>
                    <a:pt x="82958" y="290842"/>
                  </a:lnTo>
                  <a:cubicBezTo>
                    <a:pt x="37142" y="290842"/>
                    <a:pt x="0" y="253700"/>
                    <a:pt x="0" y="207884"/>
                  </a:cubicBezTo>
                  <a:lnTo>
                    <a:pt x="0" y="82958"/>
                  </a:lnTo>
                  <a:cubicBezTo>
                    <a:pt x="0" y="37142"/>
                    <a:pt x="37142" y="0"/>
                    <a:pt x="82958" y="0"/>
                  </a:cubicBezTo>
                  <a:close/>
                </a:path>
              </a:pathLst>
            </a:custGeom>
            <a:solidFill>
              <a:srgbClr val="EAE8F1"/>
            </a:solidFill>
          </p:spPr>
          <p:txBody>
            <a:bodyPr/>
            <a:lstStyle/>
            <a:p>
              <a:endParaRPr lang="en-US" sz="1200"/>
            </a:p>
          </p:txBody>
        </p:sp>
        <p:sp>
          <p:nvSpPr>
            <p:cNvPr id="30" name="TextBox 30"/>
            <p:cNvSpPr txBox="1"/>
            <p:nvPr/>
          </p:nvSpPr>
          <p:spPr>
            <a:xfrm>
              <a:off x="0" y="-95250"/>
              <a:ext cx="1253528" cy="386092"/>
            </a:xfrm>
            <a:prstGeom prst="rect">
              <a:avLst/>
            </a:prstGeom>
          </p:spPr>
          <p:txBody>
            <a:bodyPr lIns="33867" tIns="33867" rIns="33867" bIns="33867" rtlCol="0" anchor="ctr"/>
            <a:lstStyle/>
            <a:p>
              <a:pPr algn="ctr">
                <a:lnSpc>
                  <a:spcPts val="2624"/>
                </a:lnSpc>
              </a:pPr>
              <a:endParaRPr sz="1200"/>
            </a:p>
          </p:txBody>
        </p:sp>
      </p:grpSp>
      <p:sp>
        <p:nvSpPr>
          <p:cNvPr id="31" name="TextBox 31"/>
          <p:cNvSpPr txBox="1"/>
          <p:nvPr/>
        </p:nvSpPr>
        <p:spPr>
          <a:xfrm>
            <a:off x="8117975" y="5569824"/>
            <a:ext cx="3141677" cy="269304"/>
          </a:xfrm>
          <a:prstGeom prst="rect">
            <a:avLst/>
          </a:prstGeom>
        </p:spPr>
        <p:txBody>
          <a:bodyPr lIns="0" tIns="0" rIns="0" bIns="0" rtlCol="0" anchor="t">
            <a:spAutoFit/>
          </a:bodyPr>
          <a:lstStyle/>
          <a:p>
            <a:pPr>
              <a:lnSpc>
                <a:spcPts val="2133"/>
              </a:lnSpc>
              <a:spcBef>
                <a:spcPct val="0"/>
              </a:spcBef>
            </a:pPr>
            <a:r>
              <a:rPr lang="en-US" sz="1866" b="1" dirty="0">
                <a:solidFill>
                  <a:srgbClr val="015438"/>
                </a:solidFill>
                <a:latin typeface="Open Sauce Bold"/>
              </a:rPr>
              <a:t>Covering 5 Continents</a:t>
            </a:r>
          </a:p>
        </p:txBody>
      </p:sp>
      <p:sp>
        <p:nvSpPr>
          <p:cNvPr id="32" name="Freeform 32"/>
          <p:cNvSpPr/>
          <p:nvPr/>
        </p:nvSpPr>
        <p:spPr>
          <a:xfrm>
            <a:off x="888142" y="1212820"/>
            <a:ext cx="4925409" cy="2763773"/>
          </a:xfrm>
          <a:custGeom>
            <a:avLst/>
            <a:gdLst/>
            <a:ahLst/>
            <a:cxnLst/>
            <a:rect l="l" t="t" r="r" b="b"/>
            <a:pathLst>
              <a:path w="7388113" h="4145659">
                <a:moveTo>
                  <a:pt x="0" y="0"/>
                </a:moveTo>
                <a:lnTo>
                  <a:pt x="7388113" y="0"/>
                </a:lnTo>
                <a:lnTo>
                  <a:pt x="7388113" y="4145659"/>
                </a:lnTo>
                <a:lnTo>
                  <a:pt x="0" y="4145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utdoor, panorama, tree, plant&#10;&#10;Description automatically generated">
            <a:extLst>
              <a:ext uri="{FF2B5EF4-FFF2-40B4-BE49-F238E27FC236}">
                <a16:creationId xmlns:a16="http://schemas.microsoft.com/office/drawing/2014/main" id="{0DF00051-D148-4434-DB7F-B88515AA4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2252960" cy="1828421"/>
          </a:xfrm>
          <a:prstGeom prst="rect">
            <a:avLst/>
          </a:prstGeom>
        </p:spPr>
      </p:pic>
      <p:pic>
        <p:nvPicPr>
          <p:cNvPr id="8" name="Picture 7" descr="A picture containing outdoor, water, plant, tree&#10;&#10;Description automatically generated">
            <a:extLst>
              <a:ext uri="{FF2B5EF4-FFF2-40B4-BE49-F238E27FC236}">
                <a16:creationId xmlns:a16="http://schemas.microsoft.com/office/drawing/2014/main" id="{6E0F9C11-C65F-806F-8106-455CE8616AB0}"/>
              </a:ext>
            </a:extLst>
          </p:cNvPr>
          <p:cNvPicPr>
            <a:picLocks noChangeAspect="1"/>
          </p:cNvPicPr>
          <p:nvPr/>
        </p:nvPicPr>
        <p:blipFill rotWithShape="1">
          <a:blip r:embed="rId3">
            <a:extLst>
              <a:ext uri="{28A0092B-C50C-407E-A947-70E740481C1C}">
                <a14:useLocalDpi xmlns:a14="http://schemas.microsoft.com/office/drawing/2010/main" val="0"/>
              </a:ext>
            </a:extLst>
          </a:blip>
          <a:srcRect l="40604" r="3144"/>
          <a:stretch/>
        </p:blipFill>
        <p:spPr>
          <a:xfrm>
            <a:off x="3282838" y="3288184"/>
            <a:ext cx="2743200" cy="2743200"/>
          </a:xfrm>
          <a:prstGeom prst="rect">
            <a:avLst/>
          </a:prstGeom>
        </p:spPr>
      </p:pic>
      <p:pic>
        <p:nvPicPr>
          <p:cNvPr id="4" name="Picture 3" descr="A picture containing beige, wicker, textile&#10;&#10;Description automatically generated">
            <a:extLst>
              <a:ext uri="{FF2B5EF4-FFF2-40B4-BE49-F238E27FC236}">
                <a16:creationId xmlns:a16="http://schemas.microsoft.com/office/drawing/2014/main" id="{9FD3452E-F685-CF60-CD8E-637E4D17E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118" y="3168599"/>
            <a:ext cx="2743200" cy="2743200"/>
          </a:xfrm>
          <a:prstGeom prst="rect">
            <a:avLst/>
          </a:prstGeom>
        </p:spPr>
      </p:pic>
      <p:sp>
        <p:nvSpPr>
          <p:cNvPr id="6" name="TextBox 5">
            <a:extLst>
              <a:ext uri="{FF2B5EF4-FFF2-40B4-BE49-F238E27FC236}">
                <a16:creationId xmlns:a16="http://schemas.microsoft.com/office/drawing/2014/main" id="{070243C8-81E1-02C5-1C8B-C16EA22B8DE7}"/>
              </a:ext>
            </a:extLst>
          </p:cNvPr>
          <p:cNvSpPr txBox="1"/>
          <p:nvPr/>
        </p:nvSpPr>
        <p:spPr>
          <a:xfrm>
            <a:off x="257175" y="172729"/>
            <a:ext cx="52768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Bio Engineering</a:t>
            </a:r>
          </a:p>
        </p:txBody>
      </p:sp>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35AAEE-B141-B427-E5C3-4E8A38BEE486}"/>
              </a:ext>
            </a:extLst>
          </p:cNvPr>
          <p:cNvSpPr txBox="1"/>
          <p:nvPr/>
        </p:nvSpPr>
        <p:spPr>
          <a:xfrm>
            <a:off x="685602" y="6182831"/>
            <a:ext cx="2406428" cy="276999"/>
          </a:xfrm>
          <a:prstGeom prst="rect">
            <a:avLst/>
          </a:prstGeom>
          <a:noFill/>
        </p:spPr>
        <p:txBody>
          <a:bodyPr wrap="none" rtlCol="0">
            <a:spAutoFit/>
          </a:bodyPr>
          <a:lstStyle/>
          <a:p>
            <a:pPr algn="l"/>
            <a:r>
              <a:rPr lang="en-US" sz="1200" i="0" dirty="0">
                <a:solidFill>
                  <a:srgbClr val="158837"/>
                </a:solidFill>
                <a:effectLst/>
                <a:latin typeface="72" panose="020B0503030000000003" pitchFamily="34" charset="0"/>
                <a:cs typeface="72" panose="020B0503030000000003" pitchFamily="34" charset="0"/>
              </a:rPr>
              <a:t>EROSION CONTROL BLANKETS</a:t>
            </a:r>
          </a:p>
        </p:txBody>
      </p:sp>
      <p:sp>
        <p:nvSpPr>
          <p:cNvPr id="22" name="TextBox 21">
            <a:extLst>
              <a:ext uri="{FF2B5EF4-FFF2-40B4-BE49-F238E27FC236}">
                <a16:creationId xmlns:a16="http://schemas.microsoft.com/office/drawing/2014/main" id="{139CADF5-BB4F-532C-11AF-B21372209F56}"/>
              </a:ext>
            </a:extLst>
          </p:cNvPr>
          <p:cNvSpPr txBox="1"/>
          <p:nvPr/>
        </p:nvSpPr>
        <p:spPr>
          <a:xfrm>
            <a:off x="3908624" y="6216217"/>
            <a:ext cx="2020105" cy="276999"/>
          </a:xfrm>
          <a:prstGeom prst="rect">
            <a:avLst/>
          </a:prstGeom>
          <a:noFill/>
        </p:spPr>
        <p:txBody>
          <a:bodyPr wrap="none" rtlCol="0">
            <a:spAutoFit/>
          </a:bodyPr>
          <a:lstStyle/>
          <a:p>
            <a:pPr algn="l"/>
            <a:r>
              <a:rPr lang="en-US" sz="1200" i="0" dirty="0">
                <a:solidFill>
                  <a:srgbClr val="158837"/>
                </a:solidFill>
                <a:effectLst/>
                <a:latin typeface="72" panose="020B0503030000000003" pitchFamily="34" charset="0"/>
                <a:cs typeface="72" panose="020B0503030000000003" pitchFamily="34" charset="0"/>
              </a:rPr>
              <a:t>COIR LOGS (COIR ROLLS)</a:t>
            </a:r>
          </a:p>
        </p:txBody>
      </p:sp>
      <p:sp>
        <p:nvSpPr>
          <p:cNvPr id="23" name="TextBox 22">
            <a:extLst>
              <a:ext uri="{FF2B5EF4-FFF2-40B4-BE49-F238E27FC236}">
                <a16:creationId xmlns:a16="http://schemas.microsoft.com/office/drawing/2014/main" id="{1A6F7C4A-363A-87AB-D8E5-0C92773FD535}"/>
              </a:ext>
            </a:extLst>
          </p:cNvPr>
          <p:cNvSpPr txBox="1"/>
          <p:nvPr/>
        </p:nvSpPr>
        <p:spPr>
          <a:xfrm>
            <a:off x="6638018" y="6207340"/>
            <a:ext cx="2037737" cy="461665"/>
          </a:xfrm>
          <a:prstGeom prst="rect">
            <a:avLst/>
          </a:prstGeom>
          <a:noFill/>
        </p:spPr>
        <p:txBody>
          <a:bodyPr wrap="none" rtlCol="0">
            <a:spAutoFit/>
          </a:bodyPr>
          <a:lstStyle/>
          <a:p>
            <a:pPr algn="ctr"/>
            <a:r>
              <a:rPr lang="en-US" sz="1200" i="0" dirty="0">
                <a:solidFill>
                  <a:srgbClr val="158837"/>
                </a:solidFill>
                <a:effectLst/>
                <a:latin typeface="72" panose="020B0503030000000003" pitchFamily="34" charset="0"/>
                <a:cs typeface="72" panose="020B0503030000000003" pitchFamily="34" charset="0"/>
              </a:rPr>
              <a:t>COIR TWINE GEOTEXTILE </a:t>
            </a:r>
          </a:p>
          <a:p>
            <a:pPr algn="ctr"/>
            <a:r>
              <a:rPr lang="en-US" sz="1200" i="0" dirty="0">
                <a:solidFill>
                  <a:srgbClr val="158837"/>
                </a:solidFill>
                <a:effectLst/>
                <a:latin typeface="72" panose="020B0503030000000003" pitchFamily="34" charset="0"/>
                <a:cs typeface="72" panose="020B0503030000000003" pitchFamily="34" charset="0"/>
              </a:rPr>
              <a:t>(COIR TWINE MATTING)</a:t>
            </a:r>
          </a:p>
        </p:txBody>
      </p:sp>
      <p:sp>
        <p:nvSpPr>
          <p:cNvPr id="24" name="TextBox 23">
            <a:extLst>
              <a:ext uri="{FF2B5EF4-FFF2-40B4-BE49-F238E27FC236}">
                <a16:creationId xmlns:a16="http://schemas.microsoft.com/office/drawing/2014/main" id="{116674AF-0F11-CA58-2F4A-E6AC5D314B21}"/>
              </a:ext>
            </a:extLst>
          </p:cNvPr>
          <p:cNvSpPr txBox="1"/>
          <p:nvPr/>
        </p:nvSpPr>
        <p:spPr>
          <a:xfrm>
            <a:off x="9905923" y="6207340"/>
            <a:ext cx="1239442" cy="276999"/>
          </a:xfrm>
          <a:prstGeom prst="rect">
            <a:avLst/>
          </a:prstGeom>
          <a:noFill/>
        </p:spPr>
        <p:txBody>
          <a:bodyPr wrap="none" rtlCol="0">
            <a:spAutoFit/>
          </a:bodyPr>
          <a:lstStyle/>
          <a:p>
            <a:pPr algn="l"/>
            <a:r>
              <a:rPr lang="en-US" sz="1200" i="0" dirty="0">
                <a:solidFill>
                  <a:srgbClr val="158837"/>
                </a:solidFill>
                <a:effectLst/>
                <a:latin typeface="72" panose="020B0503030000000003" pitchFamily="34" charset="0"/>
                <a:cs typeface="72" panose="020B0503030000000003" pitchFamily="34" charset="0"/>
              </a:rPr>
              <a:t>COIR PILLOWS</a:t>
            </a:r>
          </a:p>
        </p:txBody>
      </p:sp>
      <p:sp>
        <p:nvSpPr>
          <p:cNvPr id="25" name="TextBox 24">
            <a:extLst>
              <a:ext uri="{FF2B5EF4-FFF2-40B4-BE49-F238E27FC236}">
                <a16:creationId xmlns:a16="http://schemas.microsoft.com/office/drawing/2014/main" id="{A7D4E8D4-D907-C341-15E1-5250CAE6831A}"/>
              </a:ext>
            </a:extLst>
          </p:cNvPr>
          <p:cNvSpPr txBox="1"/>
          <p:nvPr/>
        </p:nvSpPr>
        <p:spPr>
          <a:xfrm>
            <a:off x="185173" y="1836088"/>
            <a:ext cx="11821654" cy="1384995"/>
          </a:xfrm>
          <a:prstGeom prst="rect">
            <a:avLst/>
          </a:prstGeom>
          <a:noFill/>
        </p:spPr>
        <p:txBody>
          <a:bodyPr wrap="square" rtlCol="0">
            <a:spAutoFit/>
          </a:bodyPr>
          <a:lstStyle/>
          <a:p>
            <a:pPr algn="just"/>
            <a:r>
              <a:rPr lang="en-US" sz="1200" b="1" i="0" dirty="0">
                <a:solidFill>
                  <a:srgbClr val="158837"/>
                </a:solidFill>
                <a:effectLst/>
                <a:latin typeface="72" panose="020B0503030000000003" pitchFamily="34" charset="0"/>
                <a:cs typeface="72" panose="020B0503030000000003" pitchFamily="34" charset="0"/>
              </a:rPr>
              <a:t>ECO-FRIENDLY SOLUTIONS FOR EROSION CONTROL AND NATURAL STABILISATION</a:t>
            </a:r>
          </a:p>
          <a:p>
            <a:pPr algn="just"/>
            <a:r>
              <a:rPr lang="en-US" sz="1200" b="0" i="0" dirty="0">
                <a:solidFill>
                  <a:srgbClr val="191919"/>
                </a:solidFill>
                <a:effectLst/>
                <a:latin typeface="72" panose="020B0503030000000003" pitchFamily="34" charset="0"/>
                <a:cs typeface="72" panose="020B0503030000000003" pitchFamily="34" charset="0"/>
              </a:rPr>
              <a:t>Bio-Engineering provides natural shoreline </a:t>
            </a:r>
            <a:r>
              <a:rPr lang="en-US" sz="1200" b="0" i="0" dirty="0" err="1">
                <a:solidFill>
                  <a:srgbClr val="191919"/>
                </a:solidFill>
                <a:effectLst/>
                <a:latin typeface="72" panose="020B0503030000000003" pitchFamily="34" charset="0"/>
                <a:cs typeface="72" panose="020B0503030000000003" pitchFamily="34" charset="0"/>
              </a:rPr>
              <a:t>stabilisation</a:t>
            </a:r>
            <a:r>
              <a:rPr lang="en-US" sz="1200" b="0" i="0" dirty="0">
                <a:solidFill>
                  <a:srgbClr val="191919"/>
                </a:solidFill>
                <a:effectLst/>
                <a:latin typeface="72" panose="020B0503030000000003" pitchFamily="34" charset="0"/>
                <a:cs typeface="72" panose="020B0503030000000003" pitchFamily="34" charset="0"/>
              </a:rPr>
              <a:t> techniques that can effectively reduce erosion of exposed soil, sand and other sediments from wind and waves. It also helps to redress overland runoff, while providing storm damage protection to landward areas. The technology aids </a:t>
            </a:r>
            <a:r>
              <a:rPr lang="en-US" sz="1200" b="0" i="0" dirty="0" err="1">
                <a:solidFill>
                  <a:srgbClr val="191919"/>
                </a:solidFill>
                <a:effectLst/>
                <a:latin typeface="72" panose="020B0503030000000003" pitchFamily="34" charset="0"/>
                <a:cs typeface="72" panose="020B0503030000000003" pitchFamily="34" charset="0"/>
              </a:rPr>
              <a:t>stabilisation</a:t>
            </a:r>
            <a:r>
              <a:rPr lang="en-US" sz="1200" b="0" i="0" dirty="0">
                <a:solidFill>
                  <a:srgbClr val="191919"/>
                </a:solidFill>
                <a:effectLst/>
                <a:latin typeface="72" panose="020B0503030000000003" pitchFamily="34" charset="0"/>
                <a:cs typeface="72" panose="020B0503030000000003" pitchFamily="34" charset="0"/>
              </a:rPr>
              <a:t> of roads, slopes, riverbanks and highways prone to damages of erosion through natural or other causes.</a:t>
            </a:r>
          </a:p>
          <a:p>
            <a:pPr algn="just"/>
            <a:r>
              <a:rPr lang="en-US" sz="1200" b="0" i="0" dirty="0">
                <a:solidFill>
                  <a:srgbClr val="191919"/>
                </a:solidFill>
                <a:effectLst/>
                <a:latin typeface="72" panose="020B0503030000000003" pitchFamily="34" charset="0"/>
                <a:cs typeface="72" panose="020B0503030000000003" pitchFamily="34" charset="0"/>
              </a:rPr>
              <a:t>The Bio-Engineering sector of Hayleys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a:t>
            </a:r>
            <a:r>
              <a:rPr lang="en-US" sz="1200" b="0" i="0" dirty="0" err="1">
                <a:solidFill>
                  <a:srgbClr val="191919"/>
                </a:solidFill>
                <a:effectLst/>
                <a:latin typeface="72" panose="020B0503030000000003" pitchFamily="34" charset="0"/>
                <a:cs typeface="72" panose="020B0503030000000003" pitchFamily="34" charset="0"/>
              </a:rPr>
              <a:t>specialises</a:t>
            </a:r>
            <a:r>
              <a:rPr lang="en-US" sz="1200" b="0" i="0" dirty="0">
                <a:solidFill>
                  <a:srgbClr val="191919"/>
                </a:solidFill>
                <a:effectLst/>
                <a:latin typeface="72" panose="020B0503030000000003" pitchFamily="34" charset="0"/>
                <a:cs typeface="72" panose="020B0503030000000003" pitchFamily="34" charset="0"/>
              </a:rPr>
              <a:t> in providing a range of long-term solutions, through the use of natural coconut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products. Coconut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has high lignin and low cellulose content, adding to its durability and resilience.</a:t>
            </a:r>
          </a:p>
          <a:p>
            <a:pPr algn="just"/>
            <a:endParaRPr lang="en-US" sz="1200" dirty="0">
              <a:solidFill>
                <a:srgbClr val="085144"/>
              </a:solidFill>
              <a:latin typeface="72" panose="020B0503030000000003" pitchFamily="34" charset="0"/>
              <a:cs typeface="72" panose="020B0503030000000003" pitchFamily="34" charset="0"/>
            </a:endParaRPr>
          </a:p>
        </p:txBody>
      </p:sp>
      <p:pic>
        <p:nvPicPr>
          <p:cNvPr id="15" name="Picture 14" descr="A picture containing outdoor, sky, ground, tree&#10;&#10;Description automatically generated">
            <a:extLst>
              <a:ext uri="{FF2B5EF4-FFF2-40B4-BE49-F238E27FC236}">
                <a16:creationId xmlns:a16="http://schemas.microsoft.com/office/drawing/2014/main" id="{D9DB8996-F8A3-22B7-285F-9E5ED7EBC696}"/>
              </a:ext>
            </a:extLst>
          </p:cNvPr>
          <p:cNvPicPr>
            <a:picLocks noChangeAspect="1"/>
          </p:cNvPicPr>
          <p:nvPr/>
        </p:nvPicPr>
        <p:blipFill rotWithShape="1">
          <a:blip r:embed="rId5">
            <a:extLst>
              <a:ext uri="{28A0092B-C50C-407E-A947-70E740481C1C}">
                <a14:useLocalDpi xmlns:a14="http://schemas.microsoft.com/office/drawing/2010/main" val="0"/>
              </a:ext>
            </a:extLst>
          </a:blip>
          <a:srcRect l="8940" r="16060"/>
          <a:stretch/>
        </p:blipFill>
        <p:spPr>
          <a:xfrm>
            <a:off x="6175898" y="3276464"/>
            <a:ext cx="2743201" cy="2743200"/>
          </a:xfrm>
          <a:prstGeom prst="rect">
            <a:avLst/>
          </a:prstGeom>
        </p:spPr>
      </p:pic>
      <p:pic>
        <p:nvPicPr>
          <p:cNvPr id="17" name="Picture 16" descr="A picture containing hay, floor, ground&#10;&#10;Description automatically generated">
            <a:extLst>
              <a:ext uri="{FF2B5EF4-FFF2-40B4-BE49-F238E27FC236}">
                <a16:creationId xmlns:a16="http://schemas.microsoft.com/office/drawing/2014/main" id="{D19B8689-FB80-CE9F-71D1-79BDC3C20AB7}"/>
              </a:ext>
            </a:extLst>
          </p:cNvPr>
          <p:cNvPicPr>
            <a:picLocks noChangeAspect="1"/>
          </p:cNvPicPr>
          <p:nvPr/>
        </p:nvPicPr>
        <p:blipFill rotWithShape="1">
          <a:blip r:embed="rId6">
            <a:extLst>
              <a:ext uri="{28A0092B-C50C-407E-A947-70E740481C1C}">
                <a14:useLocalDpi xmlns:a14="http://schemas.microsoft.com/office/drawing/2010/main" val="0"/>
              </a:ext>
            </a:extLst>
          </a:blip>
          <a:srcRect l="6286" r="37464"/>
          <a:stretch/>
        </p:blipFill>
        <p:spPr>
          <a:xfrm>
            <a:off x="389778" y="3276464"/>
            <a:ext cx="2743200" cy="2743200"/>
          </a:xfrm>
          <a:prstGeom prst="rect">
            <a:avLst/>
          </a:prstGeom>
        </p:spPr>
      </p:pic>
    </p:spTree>
    <p:extLst>
      <p:ext uri="{BB962C8B-B14F-4D97-AF65-F5344CB8AC3E}">
        <p14:creationId xmlns:p14="http://schemas.microsoft.com/office/powerpoint/2010/main" val="241647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outdoor, tree, vegetation, plant&#10;&#10;Description automatically generated">
            <a:extLst>
              <a:ext uri="{FF2B5EF4-FFF2-40B4-BE49-F238E27FC236}">
                <a16:creationId xmlns:a16="http://schemas.microsoft.com/office/drawing/2014/main" id="{C0B69CD6-A25F-861E-15B7-1C67BEA332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 y="-5291"/>
            <a:ext cx="12252960" cy="1828421"/>
          </a:xfrm>
          <a:prstGeom prst="rect">
            <a:avLst/>
          </a:prstGeom>
        </p:spPr>
      </p:pic>
      <p:pic>
        <p:nvPicPr>
          <p:cNvPr id="12" name="Picture 11" descr="A picture containing ground, fiber, rope, outdoor&#10;&#10;Description automatically generated">
            <a:extLst>
              <a:ext uri="{FF2B5EF4-FFF2-40B4-BE49-F238E27FC236}">
                <a16:creationId xmlns:a16="http://schemas.microsoft.com/office/drawing/2014/main" id="{3B069708-E88A-CE54-FC2F-5BEE8041B2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521"/>
          <a:stretch/>
        </p:blipFill>
        <p:spPr>
          <a:xfrm>
            <a:off x="6128399" y="3311836"/>
            <a:ext cx="2734969" cy="2743200"/>
          </a:xfrm>
          <a:prstGeom prst="rect">
            <a:avLst/>
          </a:prstGeom>
        </p:spPr>
      </p:pic>
      <p:pic>
        <p:nvPicPr>
          <p:cNvPr id="8" name="Picture 7" descr="A picture containing stuffed, indoor, fabric, brown&#10;&#10;Description automatically generated">
            <a:extLst>
              <a:ext uri="{FF2B5EF4-FFF2-40B4-BE49-F238E27FC236}">
                <a16:creationId xmlns:a16="http://schemas.microsoft.com/office/drawing/2014/main" id="{4B0F29F9-D9DA-9C6B-4BD1-7AEC569A91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320"/>
          <a:stretch/>
        </p:blipFill>
        <p:spPr>
          <a:xfrm>
            <a:off x="3226461" y="3311836"/>
            <a:ext cx="2743200" cy="2743200"/>
          </a:xfrm>
          <a:prstGeom prst="rect">
            <a:avLst/>
          </a:prstGeom>
        </p:spPr>
      </p:pic>
      <p:pic>
        <p:nvPicPr>
          <p:cNvPr id="4" name="Picture 3" descr="A close-up of a roll of yarn&#10;&#10;Description automatically generated with low confidence">
            <a:extLst>
              <a:ext uri="{FF2B5EF4-FFF2-40B4-BE49-F238E27FC236}">
                <a16:creationId xmlns:a16="http://schemas.microsoft.com/office/drawing/2014/main" id="{6108E3B6-9657-8985-12F4-E7A7664871C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628" r="32860" b="6250"/>
          <a:stretch/>
        </p:blipFill>
        <p:spPr>
          <a:xfrm>
            <a:off x="342279" y="3266939"/>
            <a:ext cx="2743200" cy="2743200"/>
          </a:xfrm>
          <a:prstGeom prst="rect">
            <a:avLst/>
          </a:prstGeom>
        </p:spPr>
      </p:pic>
      <p:sp>
        <p:nvSpPr>
          <p:cNvPr id="6" name="TextBox 5">
            <a:extLst>
              <a:ext uri="{FF2B5EF4-FFF2-40B4-BE49-F238E27FC236}">
                <a16:creationId xmlns:a16="http://schemas.microsoft.com/office/drawing/2014/main" id="{070243C8-81E1-02C5-1C8B-C16EA22B8DE7}"/>
              </a:ext>
            </a:extLst>
          </p:cNvPr>
          <p:cNvSpPr txBox="1"/>
          <p:nvPr/>
        </p:nvSpPr>
        <p:spPr>
          <a:xfrm>
            <a:off x="257175" y="172729"/>
            <a:ext cx="52768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Coir Twine &amp; Yarn</a:t>
            </a:r>
          </a:p>
        </p:txBody>
      </p:sp>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35AAEE-B141-B427-E5C3-4E8A38BEE486}"/>
              </a:ext>
            </a:extLst>
          </p:cNvPr>
          <p:cNvSpPr txBox="1"/>
          <p:nvPr/>
        </p:nvSpPr>
        <p:spPr>
          <a:xfrm>
            <a:off x="1189536" y="6173306"/>
            <a:ext cx="1048685" cy="276999"/>
          </a:xfrm>
          <a:prstGeom prst="rect">
            <a:avLst/>
          </a:prstGeom>
          <a:noFill/>
        </p:spPr>
        <p:txBody>
          <a:bodyPr wrap="none" rtlCol="0">
            <a:spAutoFit/>
          </a:bodyPr>
          <a:lstStyle/>
          <a:p>
            <a:pPr algn="ctr"/>
            <a:r>
              <a:rPr lang="en-US" sz="1200" b="1" i="0" dirty="0">
                <a:solidFill>
                  <a:srgbClr val="158837"/>
                </a:solidFill>
                <a:effectLst/>
                <a:latin typeface="72" panose="020B0503030000000003" pitchFamily="34" charset="0"/>
                <a:cs typeface="72" panose="020B0503030000000003" pitchFamily="34" charset="0"/>
              </a:rPr>
              <a:t>HOP TWINE</a:t>
            </a:r>
          </a:p>
        </p:txBody>
      </p:sp>
      <p:sp>
        <p:nvSpPr>
          <p:cNvPr id="22" name="TextBox 21">
            <a:extLst>
              <a:ext uri="{FF2B5EF4-FFF2-40B4-BE49-F238E27FC236}">
                <a16:creationId xmlns:a16="http://schemas.microsoft.com/office/drawing/2014/main" id="{139CADF5-BB4F-532C-11AF-B21372209F56}"/>
              </a:ext>
            </a:extLst>
          </p:cNvPr>
          <p:cNvSpPr txBox="1"/>
          <p:nvPr/>
        </p:nvSpPr>
        <p:spPr>
          <a:xfrm>
            <a:off x="4048964" y="6197815"/>
            <a:ext cx="1364476"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GARDEN TWINE</a:t>
            </a:r>
          </a:p>
        </p:txBody>
      </p:sp>
      <p:sp>
        <p:nvSpPr>
          <p:cNvPr id="23" name="TextBox 22">
            <a:extLst>
              <a:ext uri="{FF2B5EF4-FFF2-40B4-BE49-F238E27FC236}">
                <a16:creationId xmlns:a16="http://schemas.microsoft.com/office/drawing/2014/main" id="{1A6F7C4A-363A-87AB-D8E5-0C92773FD535}"/>
              </a:ext>
            </a:extLst>
          </p:cNvPr>
          <p:cNvSpPr txBox="1"/>
          <p:nvPr/>
        </p:nvSpPr>
        <p:spPr>
          <a:xfrm>
            <a:off x="7007566" y="6197815"/>
            <a:ext cx="1160895"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AQUA TWINE</a:t>
            </a:r>
          </a:p>
        </p:txBody>
      </p:sp>
      <p:sp>
        <p:nvSpPr>
          <p:cNvPr id="24" name="TextBox 23">
            <a:extLst>
              <a:ext uri="{FF2B5EF4-FFF2-40B4-BE49-F238E27FC236}">
                <a16:creationId xmlns:a16="http://schemas.microsoft.com/office/drawing/2014/main" id="{116674AF-0F11-CA58-2F4A-E6AC5D314B21}"/>
              </a:ext>
            </a:extLst>
          </p:cNvPr>
          <p:cNvSpPr txBox="1"/>
          <p:nvPr/>
        </p:nvSpPr>
        <p:spPr>
          <a:xfrm>
            <a:off x="9549040" y="6197814"/>
            <a:ext cx="2218877"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MATTING &amp; CARPET TWINE</a:t>
            </a:r>
          </a:p>
        </p:txBody>
      </p:sp>
      <p:sp>
        <p:nvSpPr>
          <p:cNvPr id="25" name="TextBox 24">
            <a:extLst>
              <a:ext uri="{FF2B5EF4-FFF2-40B4-BE49-F238E27FC236}">
                <a16:creationId xmlns:a16="http://schemas.microsoft.com/office/drawing/2014/main" id="{A7D4E8D4-D907-C341-15E1-5250CAE6831A}"/>
              </a:ext>
            </a:extLst>
          </p:cNvPr>
          <p:cNvSpPr txBox="1"/>
          <p:nvPr/>
        </p:nvSpPr>
        <p:spPr>
          <a:xfrm>
            <a:off x="185173" y="1826563"/>
            <a:ext cx="11821654" cy="1384995"/>
          </a:xfrm>
          <a:prstGeom prst="rect">
            <a:avLst/>
          </a:prstGeom>
          <a:noFill/>
        </p:spPr>
        <p:txBody>
          <a:bodyPr wrap="square" rtlCol="0">
            <a:spAutoFit/>
          </a:bodyPr>
          <a:lstStyle/>
          <a:p>
            <a:pPr algn="just"/>
            <a:r>
              <a:rPr lang="en-US" sz="1200" b="1" i="0" dirty="0">
                <a:solidFill>
                  <a:srgbClr val="158837"/>
                </a:solidFill>
                <a:effectLst/>
                <a:latin typeface="72" panose="020B0503030000000003" pitchFamily="34" charset="0"/>
                <a:cs typeface="72" panose="020B0503030000000003" pitchFamily="34" charset="0"/>
              </a:rPr>
              <a:t>COCONUT COIR TWINE &amp; YARN</a:t>
            </a:r>
          </a:p>
          <a:p>
            <a:pPr algn="just"/>
            <a:r>
              <a:rPr lang="en-US" sz="1200" b="0" i="0" dirty="0">
                <a:solidFill>
                  <a:srgbClr val="191919"/>
                </a:solidFill>
                <a:effectLst/>
                <a:latin typeface="72" panose="020B0503030000000003" pitchFamily="34" charset="0"/>
                <a:cs typeface="72" panose="020B0503030000000003" pitchFamily="34" charset="0"/>
              </a:rPr>
              <a:t>The Coir Twine &amp; Yarn sector of Hayleys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a:t>
            </a:r>
            <a:r>
              <a:rPr lang="en-US" sz="1200" b="0" i="0" dirty="0" err="1">
                <a:solidFill>
                  <a:srgbClr val="191919"/>
                </a:solidFill>
                <a:effectLst/>
                <a:latin typeface="72" panose="020B0503030000000003" pitchFamily="34" charset="0"/>
                <a:cs typeface="72" panose="020B0503030000000003" pitchFamily="34" charset="0"/>
              </a:rPr>
              <a:t>specialises</a:t>
            </a:r>
            <a:r>
              <a:rPr lang="en-US" sz="1200" b="0" i="0" dirty="0">
                <a:solidFill>
                  <a:srgbClr val="191919"/>
                </a:solidFill>
                <a:effectLst/>
                <a:latin typeface="72" panose="020B0503030000000003" pitchFamily="34" charset="0"/>
                <a:cs typeface="72" panose="020B0503030000000003" pitchFamily="34" charset="0"/>
              </a:rPr>
              <a:t> in manufacturing twine and yarn for a variety of industries. </a:t>
            </a:r>
          </a:p>
          <a:p>
            <a:pPr algn="just"/>
            <a:r>
              <a:rPr lang="en-US" sz="1200" b="0" i="0" dirty="0">
                <a:solidFill>
                  <a:srgbClr val="191919"/>
                </a:solidFill>
                <a:effectLst/>
                <a:latin typeface="72" panose="020B0503030000000003" pitchFamily="34" charset="0"/>
                <a:cs typeface="72" panose="020B0503030000000003" pitchFamily="34" charset="0"/>
              </a:rPr>
              <a:t>Made from the bristle </a:t>
            </a:r>
            <a:r>
              <a:rPr lang="en-US" sz="1200" b="0" i="0" dirty="0" err="1">
                <a:solidFill>
                  <a:srgbClr val="191919"/>
                </a:solidFill>
                <a:effectLst/>
                <a:latin typeface="72" panose="020B0503030000000003" pitchFamily="34" charset="0"/>
                <a:cs typeface="72" panose="020B0503030000000003" pitchFamily="34" charset="0"/>
              </a:rPr>
              <a:t>fibres</a:t>
            </a:r>
            <a:r>
              <a:rPr lang="en-US" sz="1200" b="0" i="0" dirty="0">
                <a:solidFill>
                  <a:srgbClr val="191919"/>
                </a:solidFill>
                <a:effectLst/>
                <a:latin typeface="72" panose="020B0503030000000003" pitchFamily="34" charset="0"/>
                <a:cs typeface="72" panose="020B0503030000000003" pitchFamily="34" charset="0"/>
              </a:rPr>
              <a:t> of the husk of the coconut, coir twine is eco-friendly, biodegradable, and has many unique uses due to its natural characteristics. Its strength, texture and versatility enable a variety of industrial usage – stringing hops and other vines, horticulture, gardening, matting and carpet, and a base for oyster cultivation. Available in two-ply and three-ply, the coconut coir twine has a breaking strength of up to 100 </a:t>
            </a:r>
            <a:r>
              <a:rPr lang="en-US" sz="1200" b="0" i="0" dirty="0" err="1">
                <a:solidFill>
                  <a:srgbClr val="191919"/>
                </a:solidFill>
                <a:effectLst/>
                <a:latin typeface="72" panose="020B0503030000000003" pitchFamily="34" charset="0"/>
                <a:cs typeface="72" panose="020B0503030000000003" pitchFamily="34" charset="0"/>
              </a:rPr>
              <a:t>lbs</a:t>
            </a:r>
            <a:r>
              <a:rPr lang="en-US" sz="1200" b="0" i="0" dirty="0">
                <a:solidFill>
                  <a:srgbClr val="191919"/>
                </a:solidFill>
                <a:effectLst/>
                <a:latin typeface="72" panose="020B0503030000000003" pitchFamily="34" charset="0"/>
                <a:cs typeface="72" panose="020B0503030000000003" pitchFamily="34" charset="0"/>
              </a:rPr>
              <a:t>, depending on its thickness, which ranges from 3.5 mm to 12 mm, and can be </a:t>
            </a:r>
            <a:r>
              <a:rPr lang="en-US" sz="1200" b="0" i="0" dirty="0" err="1">
                <a:solidFill>
                  <a:srgbClr val="191919"/>
                </a:solidFill>
                <a:effectLst/>
                <a:latin typeface="72" panose="020B0503030000000003" pitchFamily="34" charset="0"/>
                <a:cs typeface="72" panose="020B0503030000000003" pitchFamily="34" charset="0"/>
              </a:rPr>
              <a:t>customised</a:t>
            </a:r>
            <a:r>
              <a:rPr lang="en-US" sz="1200" b="0" i="0" dirty="0">
                <a:solidFill>
                  <a:srgbClr val="191919"/>
                </a:solidFill>
                <a:effectLst/>
                <a:latin typeface="72" panose="020B0503030000000003" pitchFamily="34" charset="0"/>
                <a:cs typeface="72" panose="020B0503030000000003" pitchFamily="34" charset="0"/>
              </a:rPr>
              <a:t> according to customer requirements.</a:t>
            </a:r>
          </a:p>
          <a:p>
            <a:pPr algn="just"/>
            <a:endParaRPr lang="en-US" sz="1200" dirty="0">
              <a:solidFill>
                <a:srgbClr val="085144"/>
              </a:solidFill>
              <a:latin typeface="72" panose="020B0503030000000003" pitchFamily="34" charset="0"/>
              <a:cs typeface="72" panose="020B0503030000000003" pitchFamily="34" charset="0"/>
            </a:endParaRPr>
          </a:p>
        </p:txBody>
      </p:sp>
      <p:pic>
        <p:nvPicPr>
          <p:cNvPr id="15" name="Picture 14" descr="Several skeins of yarn&#10;&#10;Description automatically generated with low confidence">
            <a:extLst>
              <a:ext uri="{FF2B5EF4-FFF2-40B4-BE49-F238E27FC236}">
                <a16:creationId xmlns:a16="http://schemas.microsoft.com/office/drawing/2014/main" id="{5F1602EA-EC4A-385C-AEF2-95CA10F36B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5164" r="7909"/>
          <a:stretch/>
        </p:blipFill>
        <p:spPr>
          <a:xfrm>
            <a:off x="9022106" y="3311836"/>
            <a:ext cx="2753372" cy="2743200"/>
          </a:xfrm>
          <a:prstGeom prst="rect">
            <a:avLst/>
          </a:prstGeom>
        </p:spPr>
      </p:pic>
    </p:spTree>
    <p:extLst>
      <p:ext uri="{BB962C8B-B14F-4D97-AF65-F5344CB8AC3E}">
        <p14:creationId xmlns:p14="http://schemas.microsoft.com/office/powerpoint/2010/main" val="418663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ss, outdoor, plant, summer&#10;&#10;Description automatically generated">
            <a:extLst>
              <a:ext uri="{FF2B5EF4-FFF2-40B4-BE49-F238E27FC236}">
                <a16:creationId xmlns:a16="http://schemas.microsoft.com/office/drawing/2014/main" id="{913B1B2F-1EFD-CF31-9331-FFA167F1B9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 y="-3488"/>
            <a:ext cx="12252960" cy="1828421"/>
          </a:xfrm>
          <a:prstGeom prst="rect">
            <a:avLst/>
          </a:prstGeom>
        </p:spPr>
      </p:pic>
      <p:pic>
        <p:nvPicPr>
          <p:cNvPr id="3" name="Picture 2" descr="A picture containing tool, brush, hair&#10;&#10;Description automatically generated">
            <a:extLst>
              <a:ext uri="{FF2B5EF4-FFF2-40B4-BE49-F238E27FC236}">
                <a16:creationId xmlns:a16="http://schemas.microsoft.com/office/drawing/2014/main" id="{F5D75AB7-5BDE-DCA3-C5F6-70AD4BD7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327" y="3266939"/>
            <a:ext cx="2743200" cy="2743200"/>
          </a:xfrm>
          <a:prstGeom prst="rect">
            <a:avLst/>
          </a:prstGeom>
        </p:spPr>
      </p:pic>
      <p:sp>
        <p:nvSpPr>
          <p:cNvPr id="6" name="TextBox 5">
            <a:extLst>
              <a:ext uri="{FF2B5EF4-FFF2-40B4-BE49-F238E27FC236}">
                <a16:creationId xmlns:a16="http://schemas.microsoft.com/office/drawing/2014/main" id="{070243C8-81E1-02C5-1C8B-C16EA22B8DE7}"/>
              </a:ext>
            </a:extLst>
          </p:cNvPr>
          <p:cNvSpPr txBox="1"/>
          <p:nvPr/>
        </p:nvSpPr>
        <p:spPr>
          <a:xfrm>
            <a:off x="257175" y="172729"/>
            <a:ext cx="52768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Industrial </a:t>
            </a:r>
            <a:r>
              <a:rPr lang="en-US" sz="4800" b="1" i="1" spc="-150" dirty="0" err="1">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Fibre</a:t>
            </a:r>
            <a:endPar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endParaRPr>
          </a:p>
        </p:txBody>
      </p:sp>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35AAEE-B141-B427-E5C3-4E8A38BEE486}"/>
              </a:ext>
            </a:extLst>
          </p:cNvPr>
          <p:cNvSpPr txBox="1"/>
          <p:nvPr/>
        </p:nvSpPr>
        <p:spPr>
          <a:xfrm>
            <a:off x="1236645" y="6173306"/>
            <a:ext cx="1292341"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BRISTLE FIBRE</a:t>
            </a:r>
          </a:p>
        </p:txBody>
      </p:sp>
      <p:sp>
        <p:nvSpPr>
          <p:cNvPr id="22" name="TextBox 21">
            <a:extLst>
              <a:ext uri="{FF2B5EF4-FFF2-40B4-BE49-F238E27FC236}">
                <a16:creationId xmlns:a16="http://schemas.microsoft.com/office/drawing/2014/main" id="{139CADF5-BB4F-532C-11AF-B21372209F56}"/>
              </a:ext>
            </a:extLst>
          </p:cNvPr>
          <p:cNvSpPr txBox="1"/>
          <p:nvPr/>
        </p:nvSpPr>
        <p:spPr>
          <a:xfrm>
            <a:off x="5061026" y="6197815"/>
            <a:ext cx="2323072"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TWISTED FIBRE (CURL COIR)</a:t>
            </a:r>
          </a:p>
        </p:txBody>
      </p:sp>
      <p:sp>
        <p:nvSpPr>
          <p:cNvPr id="24" name="TextBox 23">
            <a:extLst>
              <a:ext uri="{FF2B5EF4-FFF2-40B4-BE49-F238E27FC236}">
                <a16:creationId xmlns:a16="http://schemas.microsoft.com/office/drawing/2014/main" id="{116674AF-0F11-CA58-2F4A-E6AC5D314B21}"/>
              </a:ext>
            </a:extLst>
          </p:cNvPr>
          <p:cNvSpPr txBox="1"/>
          <p:nvPr/>
        </p:nvSpPr>
        <p:spPr>
          <a:xfrm>
            <a:off x="9984053" y="6197814"/>
            <a:ext cx="1356462"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FIBRE IN BALES</a:t>
            </a:r>
          </a:p>
        </p:txBody>
      </p:sp>
      <p:sp>
        <p:nvSpPr>
          <p:cNvPr id="25" name="TextBox 24">
            <a:extLst>
              <a:ext uri="{FF2B5EF4-FFF2-40B4-BE49-F238E27FC236}">
                <a16:creationId xmlns:a16="http://schemas.microsoft.com/office/drawing/2014/main" id="{A7D4E8D4-D907-C341-15E1-5250CAE6831A}"/>
              </a:ext>
            </a:extLst>
          </p:cNvPr>
          <p:cNvSpPr txBox="1"/>
          <p:nvPr/>
        </p:nvSpPr>
        <p:spPr>
          <a:xfrm>
            <a:off x="185173" y="1826563"/>
            <a:ext cx="11821654" cy="830997"/>
          </a:xfrm>
          <a:prstGeom prst="rect">
            <a:avLst/>
          </a:prstGeom>
          <a:noFill/>
        </p:spPr>
        <p:txBody>
          <a:bodyPr wrap="square" rtlCol="0">
            <a:spAutoFit/>
          </a:bodyPr>
          <a:lstStyle/>
          <a:p>
            <a:r>
              <a:rPr lang="en-US" sz="1200" b="1" i="0" dirty="0">
                <a:solidFill>
                  <a:srgbClr val="158837"/>
                </a:solidFill>
                <a:effectLst/>
                <a:latin typeface="72" panose="020B0503030000000003" pitchFamily="34" charset="0"/>
                <a:cs typeface="72" panose="020B0503030000000003" pitchFamily="34" charset="0"/>
              </a:rPr>
              <a:t>INDUSTRIAL FIBRE</a:t>
            </a:r>
          </a:p>
          <a:p>
            <a:pPr algn="just"/>
            <a:r>
              <a:rPr lang="en-US" sz="1200" b="0" i="0" dirty="0">
                <a:solidFill>
                  <a:srgbClr val="191919"/>
                </a:solidFill>
                <a:effectLst/>
                <a:latin typeface="72" panose="020B0503030000000003" pitchFamily="34" charset="0"/>
                <a:cs typeface="72" panose="020B0503030000000003" pitchFamily="34" charset="0"/>
              </a:rPr>
              <a:t>Extracted from the husk of the coconut, coco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is used in many industries due to its 100% natural and eco-friendly features. The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can be further developed into Bristle, Twisted or Bale </a:t>
            </a:r>
            <a:r>
              <a:rPr lang="en-US" sz="1200" b="0" i="0" dirty="0" err="1">
                <a:solidFill>
                  <a:srgbClr val="191919"/>
                </a:solidFill>
                <a:effectLst/>
                <a:latin typeface="72" panose="020B0503030000000003" pitchFamily="34" charset="0"/>
                <a:cs typeface="72" panose="020B0503030000000003" pitchFamily="34" charset="0"/>
              </a:rPr>
              <a:t>Fibre</a:t>
            </a:r>
            <a:r>
              <a:rPr lang="en-US" sz="1200" b="0" i="0" dirty="0">
                <a:solidFill>
                  <a:srgbClr val="191919"/>
                </a:solidFill>
                <a:effectLst/>
                <a:latin typeface="72" panose="020B0503030000000003" pitchFamily="34" charset="0"/>
                <a:cs typeface="72" panose="020B0503030000000003" pitchFamily="34" charset="0"/>
              </a:rPr>
              <a:t>, and used in a variety of different forms for home, agricultural and industrial purposes.</a:t>
            </a:r>
          </a:p>
          <a:p>
            <a:pPr algn="just"/>
            <a:endParaRPr lang="en-US" sz="1200" dirty="0">
              <a:solidFill>
                <a:srgbClr val="085144"/>
              </a:solidFill>
              <a:latin typeface="72" panose="020B0503030000000003" pitchFamily="34" charset="0"/>
              <a:cs typeface="72" panose="020B0503030000000003" pitchFamily="34" charset="0"/>
            </a:endParaRPr>
          </a:p>
        </p:txBody>
      </p:sp>
      <p:pic>
        <p:nvPicPr>
          <p:cNvPr id="9" name="Picture 8" descr="A picture containing fiber, thread, twine, wicker&#10;&#10;Description automatically generated">
            <a:extLst>
              <a:ext uri="{FF2B5EF4-FFF2-40B4-BE49-F238E27FC236}">
                <a16:creationId xmlns:a16="http://schemas.microsoft.com/office/drawing/2014/main" id="{5B8EA73E-91E1-702E-BE2B-9C89DB626D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1391" y="3266939"/>
            <a:ext cx="2743200" cy="2743200"/>
          </a:xfrm>
          <a:prstGeom prst="rect">
            <a:avLst/>
          </a:prstGeom>
        </p:spPr>
      </p:pic>
      <p:pic>
        <p:nvPicPr>
          <p:cNvPr id="11" name="Picture 10" descr="A picture containing rope&#10;&#10;Description automatically generated">
            <a:extLst>
              <a:ext uri="{FF2B5EF4-FFF2-40B4-BE49-F238E27FC236}">
                <a16:creationId xmlns:a16="http://schemas.microsoft.com/office/drawing/2014/main" id="{32AFF689-B579-2A8E-5560-547C345FB7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6059" y="3266939"/>
            <a:ext cx="4876800" cy="2743200"/>
          </a:xfrm>
          <a:prstGeom prst="rect">
            <a:avLst/>
          </a:prstGeom>
        </p:spPr>
      </p:pic>
    </p:spTree>
    <p:extLst>
      <p:ext uri="{BB962C8B-B14F-4D97-AF65-F5344CB8AC3E}">
        <p14:creationId xmlns:p14="http://schemas.microsoft.com/office/powerpoint/2010/main" val="340088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plant&#10;&#10;Description automatically generated with low confidence">
            <a:extLst>
              <a:ext uri="{FF2B5EF4-FFF2-40B4-BE49-F238E27FC236}">
                <a16:creationId xmlns:a16="http://schemas.microsoft.com/office/drawing/2014/main" id="{F12E9106-5457-5B9F-093F-4E83C7A712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16" y="0"/>
            <a:ext cx="12252960" cy="1828421"/>
          </a:xfrm>
          <a:prstGeom prst="rect">
            <a:avLst/>
          </a:prstGeom>
        </p:spPr>
      </p:pic>
      <p:pic>
        <p:nvPicPr>
          <p:cNvPr id="13" name="Picture 12" descr="A picture containing tool&#10;&#10;Description automatically generated">
            <a:extLst>
              <a:ext uri="{FF2B5EF4-FFF2-40B4-BE49-F238E27FC236}">
                <a16:creationId xmlns:a16="http://schemas.microsoft.com/office/drawing/2014/main" id="{36A63B04-75D0-606D-AF4F-A1D4876876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3959" y="3794659"/>
            <a:ext cx="2440540" cy="2440540"/>
          </a:xfrm>
          <a:prstGeom prst="rect">
            <a:avLst/>
          </a:prstGeom>
        </p:spPr>
      </p:pic>
      <p:sp>
        <p:nvSpPr>
          <p:cNvPr id="6" name="TextBox 5">
            <a:extLst>
              <a:ext uri="{FF2B5EF4-FFF2-40B4-BE49-F238E27FC236}">
                <a16:creationId xmlns:a16="http://schemas.microsoft.com/office/drawing/2014/main" id="{070243C8-81E1-02C5-1C8B-C16EA22B8DE7}"/>
              </a:ext>
            </a:extLst>
          </p:cNvPr>
          <p:cNvSpPr txBox="1"/>
          <p:nvPr/>
        </p:nvSpPr>
        <p:spPr>
          <a:xfrm>
            <a:off x="257175" y="172729"/>
            <a:ext cx="52768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Horticulture</a:t>
            </a:r>
          </a:p>
        </p:txBody>
      </p:sp>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16674AF-0F11-CA58-2F4A-E6AC5D314B21}"/>
              </a:ext>
            </a:extLst>
          </p:cNvPr>
          <p:cNvSpPr txBox="1"/>
          <p:nvPr/>
        </p:nvSpPr>
        <p:spPr>
          <a:xfrm>
            <a:off x="6000669" y="6277833"/>
            <a:ext cx="1189749"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COCO POLES</a:t>
            </a:r>
          </a:p>
        </p:txBody>
      </p:sp>
      <p:sp>
        <p:nvSpPr>
          <p:cNvPr id="25" name="TextBox 24">
            <a:extLst>
              <a:ext uri="{FF2B5EF4-FFF2-40B4-BE49-F238E27FC236}">
                <a16:creationId xmlns:a16="http://schemas.microsoft.com/office/drawing/2014/main" id="{A7D4E8D4-D907-C341-15E1-5250CAE6831A}"/>
              </a:ext>
            </a:extLst>
          </p:cNvPr>
          <p:cNvSpPr txBox="1"/>
          <p:nvPr/>
        </p:nvSpPr>
        <p:spPr>
          <a:xfrm>
            <a:off x="185173" y="1844318"/>
            <a:ext cx="11821654" cy="1384995"/>
          </a:xfrm>
          <a:prstGeom prst="rect">
            <a:avLst/>
          </a:prstGeom>
          <a:noFill/>
        </p:spPr>
        <p:txBody>
          <a:bodyPr wrap="square" rtlCol="0">
            <a:spAutoFit/>
          </a:bodyPr>
          <a:lstStyle/>
          <a:p>
            <a:r>
              <a:rPr lang="en-US" sz="1200" b="1" i="0" dirty="0">
                <a:solidFill>
                  <a:srgbClr val="158837"/>
                </a:solidFill>
                <a:effectLst/>
                <a:latin typeface="72" panose="020B0503030000000003" pitchFamily="34" charset="0"/>
                <a:cs typeface="72" panose="020B0503030000000003" pitchFamily="34" charset="0"/>
              </a:rPr>
              <a:t>GROWER SOLUTIONS FOR HEALTHY PLANT LIFE</a:t>
            </a:r>
          </a:p>
          <a:p>
            <a:pPr algn="just"/>
            <a:r>
              <a:rPr lang="en-US" sz="1200" b="0" i="0" dirty="0">
                <a:solidFill>
                  <a:srgbClr val="000000"/>
                </a:solidFill>
                <a:effectLst/>
                <a:latin typeface="72" panose="020B0503030000000003" pitchFamily="34" charset="0"/>
                <a:cs typeface="72" panose="020B0503030000000003" pitchFamily="34" charset="0"/>
              </a:rPr>
              <a:t>The Horticulture sector of Hayleys </a:t>
            </a:r>
            <a:r>
              <a:rPr lang="en-US" sz="1200" b="0" i="0" dirty="0" err="1">
                <a:solidFill>
                  <a:srgbClr val="000000"/>
                </a:solidFill>
                <a:effectLst/>
                <a:latin typeface="72" panose="020B0503030000000003" pitchFamily="34" charset="0"/>
                <a:cs typeface="72" panose="020B0503030000000003" pitchFamily="34" charset="0"/>
              </a:rPr>
              <a:t>Fibre</a:t>
            </a:r>
            <a:r>
              <a:rPr lang="en-US" sz="1200" b="0" i="0" dirty="0">
                <a:solidFill>
                  <a:srgbClr val="000000"/>
                </a:solidFill>
                <a:effectLst/>
                <a:latin typeface="72" panose="020B0503030000000003" pitchFamily="34" charset="0"/>
                <a:cs typeface="72" panose="020B0503030000000003" pitchFamily="34" charset="0"/>
              </a:rPr>
              <a:t> </a:t>
            </a:r>
            <a:r>
              <a:rPr lang="en-US" sz="1200" b="0" i="0" dirty="0" err="1">
                <a:solidFill>
                  <a:srgbClr val="000000"/>
                </a:solidFill>
                <a:effectLst/>
                <a:latin typeface="72" panose="020B0503030000000003" pitchFamily="34" charset="0"/>
                <a:cs typeface="72" panose="020B0503030000000003" pitchFamily="34" charset="0"/>
              </a:rPr>
              <a:t>specialises</a:t>
            </a:r>
            <a:r>
              <a:rPr lang="en-US" sz="1200" b="0" i="0" dirty="0">
                <a:solidFill>
                  <a:srgbClr val="000000"/>
                </a:solidFill>
                <a:effectLst/>
                <a:latin typeface="72" panose="020B0503030000000003" pitchFamily="34" charset="0"/>
                <a:cs typeface="72" panose="020B0503030000000003" pitchFamily="34" charset="0"/>
              </a:rPr>
              <a:t> in manufacturing products for garden cultivation and management, to promote and enhance healthy plant life. These are </a:t>
            </a:r>
            <a:r>
              <a:rPr lang="en-US" sz="1200" b="0" i="0" dirty="0" err="1">
                <a:solidFill>
                  <a:srgbClr val="000000"/>
                </a:solidFill>
                <a:effectLst/>
                <a:latin typeface="72" panose="020B0503030000000003" pitchFamily="34" charset="0"/>
                <a:cs typeface="72" panose="020B0503030000000003" pitchFamily="34" charset="0"/>
              </a:rPr>
              <a:t>categorised</a:t>
            </a:r>
            <a:r>
              <a:rPr lang="en-US" sz="1200" b="0" i="0" dirty="0">
                <a:solidFill>
                  <a:srgbClr val="000000"/>
                </a:solidFill>
                <a:effectLst/>
                <a:latin typeface="72" panose="020B0503030000000003" pitchFamily="34" charset="0"/>
                <a:cs typeface="72" panose="020B0503030000000003" pitchFamily="34" charset="0"/>
              </a:rPr>
              <a:t> into Coir </a:t>
            </a:r>
            <a:r>
              <a:rPr lang="en-US" sz="1200" b="0" i="0" dirty="0" err="1">
                <a:solidFill>
                  <a:srgbClr val="000000"/>
                </a:solidFill>
                <a:effectLst/>
                <a:latin typeface="72" panose="020B0503030000000003" pitchFamily="34" charset="0"/>
                <a:cs typeface="72" panose="020B0503030000000003" pitchFamily="34" charset="0"/>
              </a:rPr>
              <a:t>Moulded</a:t>
            </a:r>
            <a:r>
              <a:rPr lang="en-US" sz="1200" b="0" i="0" dirty="0">
                <a:solidFill>
                  <a:srgbClr val="000000"/>
                </a:solidFill>
                <a:effectLst/>
                <a:latin typeface="72" panose="020B0503030000000003" pitchFamily="34" charset="0"/>
                <a:cs typeface="72" panose="020B0503030000000003" pitchFamily="34" charset="0"/>
              </a:rPr>
              <a:t> products, Needled Coir Liners, </a:t>
            </a:r>
            <a:r>
              <a:rPr lang="en-US" sz="1200" b="0" i="0" dirty="0" err="1">
                <a:solidFill>
                  <a:srgbClr val="000000"/>
                </a:solidFill>
                <a:effectLst/>
                <a:latin typeface="72" panose="020B0503030000000003" pitchFamily="34" charset="0"/>
                <a:cs typeface="72" panose="020B0503030000000003" pitchFamily="34" charset="0"/>
              </a:rPr>
              <a:t>Rubberised</a:t>
            </a:r>
            <a:r>
              <a:rPr lang="en-US" sz="1200" b="0" i="0" dirty="0">
                <a:solidFill>
                  <a:srgbClr val="000000"/>
                </a:solidFill>
                <a:effectLst/>
                <a:latin typeface="72" panose="020B0503030000000003" pitchFamily="34" charset="0"/>
                <a:cs typeface="72" panose="020B0503030000000003" pitchFamily="34" charset="0"/>
              </a:rPr>
              <a:t> Coir Liners, Coco Poles and Moisture Retainers, among others. The 100% natural and biodegradable range can be </a:t>
            </a:r>
            <a:r>
              <a:rPr lang="en-US" sz="1200" b="0" i="0" dirty="0" err="1">
                <a:solidFill>
                  <a:srgbClr val="000000"/>
                </a:solidFill>
                <a:effectLst/>
                <a:latin typeface="72" panose="020B0503030000000003" pitchFamily="34" charset="0"/>
                <a:cs typeface="72" panose="020B0503030000000003" pitchFamily="34" charset="0"/>
              </a:rPr>
              <a:t>customised</a:t>
            </a:r>
            <a:r>
              <a:rPr lang="en-US" sz="1200" b="0" i="0" dirty="0">
                <a:solidFill>
                  <a:srgbClr val="000000"/>
                </a:solidFill>
                <a:effectLst/>
                <a:latin typeface="72" panose="020B0503030000000003" pitchFamily="34" charset="0"/>
                <a:cs typeface="72" panose="020B0503030000000003" pitchFamily="34" charset="0"/>
              </a:rPr>
              <a:t> based on dimension, </a:t>
            </a:r>
            <a:r>
              <a:rPr lang="en-US" sz="1200" b="0" i="0" dirty="0" err="1">
                <a:solidFill>
                  <a:srgbClr val="000000"/>
                </a:solidFill>
                <a:effectLst/>
                <a:latin typeface="72" panose="020B0503030000000003" pitchFamily="34" charset="0"/>
                <a:cs typeface="72" panose="020B0503030000000003" pitchFamily="34" charset="0"/>
              </a:rPr>
              <a:t>colour</a:t>
            </a:r>
            <a:r>
              <a:rPr lang="en-US" sz="1200" b="0" i="0" dirty="0">
                <a:solidFill>
                  <a:srgbClr val="000000"/>
                </a:solidFill>
                <a:effectLst/>
                <a:latin typeface="72" panose="020B0503030000000003" pitchFamily="34" charset="0"/>
                <a:cs typeface="72" panose="020B0503030000000003" pitchFamily="34" charset="0"/>
              </a:rPr>
              <a:t>, packaging and branding preferences. We export to the USA, Europe, Australia, Asia and South Africa. Industry guidelines and standards of safety are followed in every stage of production, with specific certification in Business Social Compliance Initiative (BSCI) and ISO 9000: 2018.</a:t>
            </a:r>
          </a:p>
          <a:p>
            <a:endParaRPr lang="en-US" sz="1200" dirty="0">
              <a:solidFill>
                <a:srgbClr val="158837"/>
              </a:solidFill>
              <a:latin typeface="72" panose="020B0503030000000003" pitchFamily="34" charset="0"/>
              <a:cs typeface="72" panose="020B0503030000000003" pitchFamily="34" charset="0"/>
            </a:endParaRPr>
          </a:p>
        </p:txBody>
      </p:sp>
      <p:sp>
        <p:nvSpPr>
          <p:cNvPr id="16" name="TextBox 15">
            <a:extLst>
              <a:ext uri="{FF2B5EF4-FFF2-40B4-BE49-F238E27FC236}">
                <a16:creationId xmlns:a16="http://schemas.microsoft.com/office/drawing/2014/main" id="{0A0203B3-F455-6EA8-384B-6C2B8BAE486F}"/>
              </a:ext>
            </a:extLst>
          </p:cNvPr>
          <p:cNvSpPr txBox="1"/>
          <p:nvPr/>
        </p:nvSpPr>
        <p:spPr>
          <a:xfrm>
            <a:off x="185137" y="2920036"/>
            <a:ext cx="11821654" cy="1384995"/>
          </a:xfrm>
          <a:prstGeom prst="rect">
            <a:avLst/>
          </a:prstGeom>
          <a:noFill/>
        </p:spPr>
        <p:txBody>
          <a:bodyPr wrap="square" rtlCol="0">
            <a:spAutoFit/>
          </a:bodyPr>
          <a:lstStyle/>
          <a:p>
            <a:endParaRPr lang="en-US" sz="1200" b="1" dirty="0">
              <a:solidFill>
                <a:srgbClr val="158837"/>
              </a:solidFill>
              <a:effectLst/>
              <a:latin typeface="72" panose="020B0503030000000003" pitchFamily="34" charset="0"/>
              <a:cs typeface="72" panose="020B0503030000000003" pitchFamily="34" charset="0"/>
            </a:endParaRPr>
          </a:p>
          <a:p>
            <a:r>
              <a:rPr lang="en-US" sz="1200" b="1" dirty="0">
                <a:solidFill>
                  <a:srgbClr val="158837"/>
                </a:solidFill>
                <a:effectLst/>
                <a:latin typeface="72" panose="020B0503030000000003" pitchFamily="34" charset="0"/>
                <a:cs typeface="72" panose="020B0503030000000003" pitchFamily="34" charset="0"/>
              </a:rPr>
              <a:t>RUBBERISED COIR MOULDED PRODUCTS</a:t>
            </a:r>
          </a:p>
          <a:p>
            <a:pPr algn="just"/>
            <a:r>
              <a:rPr lang="en-US" sz="1200" dirty="0">
                <a:solidFill>
                  <a:srgbClr val="000000"/>
                </a:solidFill>
                <a:effectLst/>
                <a:latin typeface="72" panose="020B0503030000000003" pitchFamily="34" charset="0"/>
                <a:cs typeface="72" panose="020B0503030000000003" pitchFamily="34" charset="0"/>
              </a:rPr>
              <a:t>Coir </a:t>
            </a:r>
            <a:r>
              <a:rPr lang="en-US" sz="1200" dirty="0" err="1">
                <a:solidFill>
                  <a:srgbClr val="000000"/>
                </a:solidFill>
                <a:effectLst/>
                <a:latin typeface="72" panose="020B0503030000000003" pitchFamily="34" charset="0"/>
                <a:cs typeface="72" panose="020B0503030000000003" pitchFamily="34" charset="0"/>
              </a:rPr>
              <a:t>moulded</a:t>
            </a:r>
            <a:r>
              <a:rPr lang="en-US" sz="1200" dirty="0">
                <a:solidFill>
                  <a:srgbClr val="000000"/>
                </a:solidFill>
                <a:effectLst/>
                <a:latin typeface="72" panose="020B0503030000000003" pitchFamily="34" charset="0"/>
                <a:cs typeface="72" panose="020B0503030000000003" pitchFamily="34" charset="0"/>
              </a:rPr>
              <a:t> products are manufactured using </a:t>
            </a:r>
            <a:r>
              <a:rPr lang="en-US" sz="1200" dirty="0" err="1">
                <a:solidFill>
                  <a:srgbClr val="000000"/>
                </a:solidFill>
                <a:effectLst/>
                <a:latin typeface="72" panose="020B0503030000000003" pitchFamily="34" charset="0"/>
                <a:cs typeface="72" panose="020B0503030000000003" pitchFamily="34" charset="0"/>
              </a:rPr>
              <a:t>rubberised</a:t>
            </a:r>
            <a:r>
              <a:rPr lang="en-US" sz="1200" dirty="0">
                <a:solidFill>
                  <a:srgbClr val="000000"/>
                </a:solidFill>
                <a:effectLst/>
                <a:latin typeface="72" panose="020B0503030000000003" pitchFamily="34" charset="0"/>
                <a:cs typeface="72" panose="020B0503030000000003" pitchFamily="34" charset="0"/>
              </a:rPr>
              <a:t> coir sheets bound with natural latex and </a:t>
            </a:r>
            <a:r>
              <a:rPr lang="en-US" sz="1200" dirty="0" err="1">
                <a:solidFill>
                  <a:srgbClr val="000000"/>
                </a:solidFill>
                <a:effectLst/>
                <a:latin typeface="72" panose="020B0503030000000003" pitchFamily="34" charset="0"/>
                <a:cs typeface="72" panose="020B0503030000000003" pitchFamily="34" charset="0"/>
              </a:rPr>
              <a:t>moulded</a:t>
            </a:r>
            <a:r>
              <a:rPr lang="en-US" sz="1200" dirty="0">
                <a:solidFill>
                  <a:srgbClr val="000000"/>
                </a:solidFill>
                <a:effectLst/>
                <a:latin typeface="72" panose="020B0503030000000003" pitchFamily="34" charset="0"/>
                <a:cs typeface="72" panose="020B0503030000000003" pitchFamily="34" charset="0"/>
              </a:rPr>
              <a:t> into different shapes. They assist in better plant growth and are used to ensure efficient absorption of water and nutrition, including the provision for better plant root aeration. Categories include Coir Basket Liners, Coco Poles, Coir Pots and Coir Seedling Trays.</a:t>
            </a:r>
          </a:p>
          <a:p>
            <a:br>
              <a:rPr lang="en-US" sz="1200" dirty="0">
                <a:effectLst/>
                <a:latin typeface="72" panose="020B0503030000000003" pitchFamily="34" charset="0"/>
                <a:cs typeface="72" panose="020B0503030000000003" pitchFamily="34" charset="0"/>
              </a:rPr>
            </a:br>
            <a:endParaRPr lang="en-US" sz="1200" dirty="0">
              <a:solidFill>
                <a:srgbClr val="158837"/>
              </a:solidFill>
              <a:latin typeface="72" panose="020B0503030000000003" pitchFamily="34" charset="0"/>
              <a:cs typeface="72" panose="020B0503030000000003" pitchFamily="34" charset="0"/>
            </a:endParaRPr>
          </a:p>
        </p:txBody>
      </p:sp>
      <p:sp>
        <p:nvSpPr>
          <p:cNvPr id="5" name="TextBox 4">
            <a:extLst>
              <a:ext uri="{FF2B5EF4-FFF2-40B4-BE49-F238E27FC236}">
                <a16:creationId xmlns:a16="http://schemas.microsoft.com/office/drawing/2014/main" id="{3C7FBBDC-5059-74F2-7347-778C229502E6}"/>
              </a:ext>
            </a:extLst>
          </p:cNvPr>
          <p:cNvSpPr txBox="1"/>
          <p:nvPr/>
        </p:nvSpPr>
        <p:spPr>
          <a:xfrm>
            <a:off x="8088972" y="6204352"/>
            <a:ext cx="1205779" cy="2286000"/>
          </a:xfrm>
          <a:prstGeom prst="rect">
            <a:avLst/>
          </a:prstGeom>
          <a:noFill/>
        </p:spPr>
        <p:txBody>
          <a:bodyPr wrap="none" rtlCol="0">
            <a:spAutoFit/>
          </a:bodyPr>
          <a:lstStyle/>
          <a:p>
            <a:pPr algn="l"/>
            <a:r>
              <a:rPr lang="en-US" sz="1200" b="1" i="0" dirty="0">
                <a:solidFill>
                  <a:srgbClr val="158837"/>
                </a:solidFill>
                <a:effectLst/>
                <a:latin typeface="HelveticaNeueLT Std Med Cn" panose="020B0806040702040204" pitchFamily="34" charset="0"/>
              </a:rPr>
              <a:t>BASKET LINERS</a:t>
            </a:r>
          </a:p>
        </p:txBody>
      </p:sp>
      <p:pic>
        <p:nvPicPr>
          <p:cNvPr id="2" name="Picture 1" descr="A roll of brown and black material&#10;&#10;Description automatically generated with low confidence">
            <a:extLst>
              <a:ext uri="{FF2B5EF4-FFF2-40B4-BE49-F238E27FC236}">
                <a16:creationId xmlns:a16="http://schemas.microsoft.com/office/drawing/2014/main" id="{01B40A6A-0BCD-337B-3883-36917C4618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47422" y="4525993"/>
            <a:ext cx="1375744" cy="1384995"/>
          </a:xfrm>
          <a:prstGeom prst="rect">
            <a:avLst/>
          </a:prstGeom>
        </p:spPr>
      </p:pic>
      <p:sp>
        <p:nvSpPr>
          <p:cNvPr id="9" name="TextBox 8">
            <a:extLst>
              <a:ext uri="{FF2B5EF4-FFF2-40B4-BE49-F238E27FC236}">
                <a16:creationId xmlns:a16="http://schemas.microsoft.com/office/drawing/2014/main" id="{A31FB887-E9B8-3BCA-0CE3-A5FFA5B63430}"/>
              </a:ext>
            </a:extLst>
          </p:cNvPr>
          <p:cNvSpPr txBox="1"/>
          <p:nvPr/>
        </p:nvSpPr>
        <p:spPr>
          <a:xfrm>
            <a:off x="9834861" y="6215716"/>
            <a:ext cx="1948850" cy="276999"/>
          </a:xfrm>
          <a:prstGeom prst="rect">
            <a:avLst/>
          </a:prstGeom>
          <a:noFill/>
        </p:spPr>
        <p:txBody>
          <a:bodyPr wrap="square" rtlCol="0">
            <a:spAutoFit/>
          </a:bodyPr>
          <a:lstStyle/>
          <a:p>
            <a:pPr algn="l"/>
            <a:r>
              <a:rPr lang="en-US" sz="1200" b="1" i="0" dirty="0">
                <a:solidFill>
                  <a:srgbClr val="158837"/>
                </a:solidFill>
                <a:effectLst/>
                <a:latin typeface="HelveticaNeueLT Std Med Cn" panose="020B0806040702040204" pitchFamily="34" charset="0"/>
              </a:rPr>
              <a:t>BARK GUARDS</a:t>
            </a:r>
          </a:p>
        </p:txBody>
      </p:sp>
      <p:pic>
        <p:nvPicPr>
          <p:cNvPr id="11" name="Picture 10" descr="A basket with a chain&#10;&#10;Description automatically generated with low confidence">
            <a:extLst>
              <a:ext uri="{FF2B5EF4-FFF2-40B4-BE49-F238E27FC236}">
                <a16:creationId xmlns:a16="http://schemas.microsoft.com/office/drawing/2014/main" id="{2FFA2620-DC2D-93A8-086F-CADFB720DD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8861" y="3624988"/>
            <a:ext cx="2286000" cy="2286000"/>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5A48C7D3-5A08-8515-7F7F-0E9B2094F5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9091" y="3983920"/>
            <a:ext cx="2485395" cy="2485395"/>
          </a:xfrm>
          <a:prstGeom prst="rect">
            <a:avLst/>
          </a:prstGeom>
        </p:spPr>
      </p:pic>
      <p:pic>
        <p:nvPicPr>
          <p:cNvPr id="15" name="Picture 14" descr="A picture containing ceramic, tableware, pottery&#10;&#10;Description automatically generated with medium confidence">
            <a:extLst>
              <a:ext uri="{FF2B5EF4-FFF2-40B4-BE49-F238E27FC236}">
                <a16:creationId xmlns:a16="http://schemas.microsoft.com/office/drawing/2014/main" id="{E0813F2E-93A8-DCFB-2996-467DBC1E02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75161" y="3749804"/>
            <a:ext cx="2485395" cy="2485395"/>
          </a:xfrm>
          <a:prstGeom prst="rect">
            <a:avLst/>
          </a:prstGeom>
        </p:spPr>
      </p:pic>
      <p:sp>
        <p:nvSpPr>
          <p:cNvPr id="17" name="TextBox 16">
            <a:extLst>
              <a:ext uri="{FF2B5EF4-FFF2-40B4-BE49-F238E27FC236}">
                <a16:creationId xmlns:a16="http://schemas.microsoft.com/office/drawing/2014/main" id="{9D85D78C-5F00-289E-29EF-51CDB21F9F4B}"/>
              </a:ext>
            </a:extLst>
          </p:cNvPr>
          <p:cNvSpPr txBox="1"/>
          <p:nvPr/>
        </p:nvSpPr>
        <p:spPr>
          <a:xfrm>
            <a:off x="1615320" y="6277830"/>
            <a:ext cx="1491114"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SEEDLING TRAYS</a:t>
            </a:r>
          </a:p>
        </p:txBody>
      </p:sp>
      <p:sp>
        <p:nvSpPr>
          <p:cNvPr id="18" name="TextBox 17">
            <a:extLst>
              <a:ext uri="{FF2B5EF4-FFF2-40B4-BE49-F238E27FC236}">
                <a16:creationId xmlns:a16="http://schemas.microsoft.com/office/drawing/2014/main" id="{CF0B4E40-A4A7-3E39-76F2-7820C8CB158A}"/>
              </a:ext>
            </a:extLst>
          </p:cNvPr>
          <p:cNvSpPr txBox="1"/>
          <p:nvPr/>
        </p:nvSpPr>
        <p:spPr>
          <a:xfrm>
            <a:off x="4041139" y="6277832"/>
            <a:ext cx="1096775"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COCO POTS</a:t>
            </a:r>
          </a:p>
        </p:txBody>
      </p:sp>
    </p:spTree>
    <p:extLst>
      <p:ext uri="{BB962C8B-B14F-4D97-AF65-F5344CB8AC3E}">
        <p14:creationId xmlns:p14="http://schemas.microsoft.com/office/powerpoint/2010/main" val="6804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ose&#10;&#10;Description automatically generated with low confidence">
            <a:extLst>
              <a:ext uri="{FF2B5EF4-FFF2-40B4-BE49-F238E27FC236}">
                <a16:creationId xmlns:a16="http://schemas.microsoft.com/office/drawing/2014/main" id="{272E8629-A72F-AA7B-0F32-D47A429ED5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 y="0"/>
            <a:ext cx="12252960" cy="1828421"/>
          </a:xfrm>
          <a:prstGeom prst="rect">
            <a:avLst/>
          </a:prstGeom>
        </p:spPr>
      </p:pic>
      <p:sp>
        <p:nvSpPr>
          <p:cNvPr id="6" name="TextBox 5">
            <a:extLst>
              <a:ext uri="{FF2B5EF4-FFF2-40B4-BE49-F238E27FC236}">
                <a16:creationId xmlns:a16="http://schemas.microsoft.com/office/drawing/2014/main" id="{070243C8-81E1-02C5-1C8B-C16EA22B8DE7}"/>
              </a:ext>
            </a:extLst>
          </p:cNvPr>
          <p:cNvSpPr txBox="1"/>
          <p:nvPr/>
        </p:nvSpPr>
        <p:spPr>
          <a:xfrm>
            <a:off x="257175" y="166141"/>
            <a:ext cx="52768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Combined Mats</a:t>
            </a:r>
          </a:p>
        </p:txBody>
      </p:sp>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6D57031-5BF8-813F-6E7D-37AD8748C423}"/>
              </a:ext>
            </a:extLst>
          </p:cNvPr>
          <p:cNvSpPr txBox="1"/>
          <p:nvPr/>
        </p:nvSpPr>
        <p:spPr>
          <a:xfrm>
            <a:off x="185173" y="1826563"/>
            <a:ext cx="11821654" cy="461665"/>
          </a:xfrm>
          <a:prstGeom prst="rect">
            <a:avLst/>
          </a:prstGeom>
          <a:noFill/>
        </p:spPr>
        <p:txBody>
          <a:bodyPr wrap="square" rtlCol="0">
            <a:spAutoFit/>
          </a:bodyPr>
          <a:lstStyle/>
          <a:p>
            <a:pPr algn="just"/>
            <a:r>
              <a:rPr lang="en-US" sz="1200" b="0" i="0" dirty="0">
                <a:effectLst/>
                <a:latin typeface="72" panose="020B0503030000000003" pitchFamily="34" charset="0"/>
                <a:cs typeface="72" panose="020B0503030000000003" pitchFamily="34" charset="0"/>
              </a:rPr>
              <a:t>The coir and rubber combined door mats acts as an effective dirt remover to keep carpets and floors free from moisture and dust. All of these items includes a sturdy rubber backing to help keep them in one place, while the coir pile makes them fit for the job and long lasting.</a:t>
            </a:r>
            <a:endParaRPr lang="en-US" sz="1200" dirty="0">
              <a:latin typeface="72" panose="020B0503030000000003" pitchFamily="34" charset="0"/>
              <a:cs typeface="72" panose="020B0503030000000003" pitchFamily="34" charset="0"/>
            </a:endParaRPr>
          </a:p>
        </p:txBody>
      </p:sp>
      <p:pic>
        <p:nvPicPr>
          <p:cNvPr id="12" name="Picture 11">
            <a:extLst>
              <a:ext uri="{FF2B5EF4-FFF2-40B4-BE49-F238E27FC236}">
                <a16:creationId xmlns:a16="http://schemas.microsoft.com/office/drawing/2014/main" id="{E5F8F43E-2F85-9879-F431-4AF4ED3A344E}"/>
              </a:ext>
            </a:extLst>
          </p:cNvPr>
          <p:cNvPicPr>
            <a:picLocks noChangeAspect="1"/>
          </p:cNvPicPr>
          <p:nvPr/>
        </p:nvPicPr>
        <p:blipFill>
          <a:blip r:embed="rId3"/>
          <a:stretch>
            <a:fillRect/>
          </a:stretch>
        </p:blipFill>
        <p:spPr>
          <a:xfrm>
            <a:off x="492317" y="3224055"/>
            <a:ext cx="2743200" cy="1599392"/>
          </a:xfrm>
          <a:prstGeom prst="rect">
            <a:avLst/>
          </a:prstGeom>
        </p:spPr>
      </p:pic>
      <p:pic>
        <p:nvPicPr>
          <p:cNvPr id="18" name="Picture 17">
            <a:extLst>
              <a:ext uri="{FF2B5EF4-FFF2-40B4-BE49-F238E27FC236}">
                <a16:creationId xmlns:a16="http://schemas.microsoft.com/office/drawing/2014/main" id="{8221D961-1E99-8EEA-D16C-8B534DEF41A3}"/>
              </a:ext>
            </a:extLst>
          </p:cNvPr>
          <p:cNvPicPr>
            <a:picLocks noChangeAspect="1"/>
          </p:cNvPicPr>
          <p:nvPr/>
        </p:nvPicPr>
        <p:blipFill>
          <a:blip r:embed="rId4"/>
          <a:stretch>
            <a:fillRect/>
          </a:stretch>
        </p:blipFill>
        <p:spPr>
          <a:xfrm>
            <a:off x="9433275" y="3143884"/>
            <a:ext cx="2321923" cy="1645920"/>
          </a:xfrm>
          <a:prstGeom prst="rect">
            <a:avLst/>
          </a:prstGeom>
        </p:spPr>
      </p:pic>
      <p:pic>
        <p:nvPicPr>
          <p:cNvPr id="19" name="Picture 18">
            <a:extLst>
              <a:ext uri="{FF2B5EF4-FFF2-40B4-BE49-F238E27FC236}">
                <a16:creationId xmlns:a16="http://schemas.microsoft.com/office/drawing/2014/main" id="{2BA8A932-3E54-0F5A-2C2E-7CF4A6B56197}"/>
              </a:ext>
            </a:extLst>
          </p:cNvPr>
          <p:cNvPicPr>
            <a:picLocks noChangeAspect="1"/>
          </p:cNvPicPr>
          <p:nvPr/>
        </p:nvPicPr>
        <p:blipFill>
          <a:blip r:embed="rId5"/>
          <a:stretch>
            <a:fillRect/>
          </a:stretch>
        </p:blipFill>
        <p:spPr>
          <a:xfrm>
            <a:off x="6434811" y="3185956"/>
            <a:ext cx="2743200" cy="1638165"/>
          </a:xfrm>
          <a:prstGeom prst="rect">
            <a:avLst/>
          </a:prstGeom>
        </p:spPr>
      </p:pic>
      <p:pic>
        <p:nvPicPr>
          <p:cNvPr id="23" name="Picture 22">
            <a:extLst>
              <a:ext uri="{FF2B5EF4-FFF2-40B4-BE49-F238E27FC236}">
                <a16:creationId xmlns:a16="http://schemas.microsoft.com/office/drawing/2014/main" id="{3EA31BBC-79E1-2F44-E5CC-F0E41FCB1E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6348" y="3257698"/>
            <a:ext cx="2743200" cy="1532106"/>
          </a:xfrm>
          <a:prstGeom prst="rect">
            <a:avLst/>
          </a:prstGeom>
        </p:spPr>
      </p:pic>
      <p:sp>
        <p:nvSpPr>
          <p:cNvPr id="24" name="TextBox 23">
            <a:extLst>
              <a:ext uri="{FF2B5EF4-FFF2-40B4-BE49-F238E27FC236}">
                <a16:creationId xmlns:a16="http://schemas.microsoft.com/office/drawing/2014/main" id="{855C4D19-095A-B472-6789-63DF0A3E0A76}"/>
              </a:ext>
            </a:extLst>
          </p:cNvPr>
          <p:cNvSpPr txBox="1"/>
          <p:nvPr/>
        </p:nvSpPr>
        <p:spPr>
          <a:xfrm>
            <a:off x="378017" y="5739310"/>
            <a:ext cx="5014514" cy="1015663"/>
          </a:xfrm>
          <a:prstGeom prst="rect">
            <a:avLst/>
          </a:prstGeom>
          <a:noFill/>
        </p:spPr>
        <p:txBody>
          <a:bodyPr wrap="none" rtlCol="0">
            <a:spAutoFit/>
          </a:bodyPr>
          <a:lstStyle/>
          <a:p>
            <a:r>
              <a:rPr lang="en-US" sz="1200" b="1" dirty="0">
                <a:latin typeface="72" panose="020B0503030000000003" pitchFamily="34" charset="0"/>
                <a:cs typeface="72" panose="020B0503030000000003" pitchFamily="34" charset="0"/>
              </a:rPr>
              <a:t>CARE INSTRUCTIONS</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Pile contains 100% natural coir</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Best for Outdoor use</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Coir is a natural product, therefore some shedding may initially occur</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Exert caution when using on floors that could cause the mat to slip</a:t>
            </a:r>
          </a:p>
        </p:txBody>
      </p:sp>
      <p:pic>
        <p:nvPicPr>
          <p:cNvPr id="26" name="Graphic 25">
            <a:extLst>
              <a:ext uri="{FF2B5EF4-FFF2-40B4-BE49-F238E27FC236}">
                <a16:creationId xmlns:a16="http://schemas.microsoft.com/office/drawing/2014/main" id="{D9CE4D13-572F-322F-5352-B64AFB8842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5183" y="6398713"/>
            <a:ext cx="1828800" cy="356260"/>
          </a:xfrm>
          <a:prstGeom prst="rect">
            <a:avLst/>
          </a:prstGeom>
        </p:spPr>
      </p:pic>
      <p:sp>
        <p:nvSpPr>
          <p:cNvPr id="27" name="TextBox 26">
            <a:extLst>
              <a:ext uri="{FF2B5EF4-FFF2-40B4-BE49-F238E27FC236}">
                <a16:creationId xmlns:a16="http://schemas.microsoft.com/office/drawing/2014/main" id="{520EFD1C-C536-1DFA-5F0D-2FD3EBBDC968}"/>
              </a:ext>
            </a:extLst>
          </p:cNvPr>
          <p:cNvSpPr txBox="1"/>
          <p:nvPr/>
        </p:nvSpPr>
        <p:spPr>
          <a:xfrm>
            <a:off x="1141604" y="4997470"/>
            <a:ext cx="1279517" cy="461665"/>
          </a:xfrm>
          <a:prstGeom prst="rect">
            <a:avLst/>
          </a:prstGeom>
          <a:noFill/>
        </p:spPr>
        <p:txBody>
          <a:bodyPr wrap="none" rtlCol="0">
            <a:spAutoFit/>
          </a:bodyPr>
          <a:lstStyle/>
          <a:p>
            <a:pPr algn="ctr"/>
            <a:r>
              <a:rPr lang="en-US" sz="1200" b="1" i="0" dirty="0">
                <a:solidFill>
                  <a:srgbClr val="158837"/>
                </a:solidFill>
                <a:effectLst/>
                <a:latin typeface="72" panose="020B0503030000000003" pitchFamily="34" charset="0"/>
                <a:cs typeface="72" panose="020B0503030000000003" pitchFamily="34" charset="0"/>
              </a:rPr>
              <a:t>DFG 2016 - 015</a:t>
            </a:r>
          </a:p>
          <a:p>
            <a:pPr algn="ctr"/>
            <a:r>
              <a:rPr lang="en-US" sz="1200" i="0" dirty="0">
                <a:solidFill>
                  <a:srgbClr val="158837"/>
                </a:solidFill>
                <a:effectLst/>
                <a:latin typeface="72" panose="020B0503030000000003" pitchFamily="34" charset="0"/>
                <a:cs typeface="72" panose="020B0503030000000003" pitchFamily="34" charset="0"/>
              </a:rPr>
              <a:t>75CM X 45CM</a:t>
            </a:r>
          </a:p>
        </p:txBody>
      </p:sp>
      <p:sp>
        <p:nvSpPr>
          <p:cNvPr id="28" name="TextBox 27">
            <a:extLst>
              <a:ext uri="{FF2B5EF4-FFF2-40B4-BE49-F238E27FC236}">
                <a16:creationId xmlns:a16="http://schemas.microsoft.com/office/drawing/2014/main" id="{F12BCECE-2689-B0BC-C31A-9D2355439C23}"/>
              </a:ext>
            </a:extLst>
          </p:cNvPr>
          <p:cNvSpPr txBox="1"/>
          <p:nvPr/>
        </p:nvSpPr>
        <p:spPr>
          <a:xfrm>
            <a:off x="3790684" y="4997469"/>
            <a:ext cx="2092240" cy="646331"/>
          </a:xfrm>
          <a:prstGeom prst="rect">
            <a:avLst/>
          </a:prstGeom>
          <a:noFill/>
        </p:spPr>
        <p:txBody>
          <a:bodyPr wrap="none" rtlCol="0">
            <a:spAutoFit/>
          </a:bodyPr>
          <a:lstStyle/>
          <a:p>
            <a:pPr algn="ctr"/>
            <a:r>
              <a:rPr lang="en-US" sz="1200" b="1" i="0" dirty="0">
                <a:solidFill>
                  <a:srgbClr val="158837"/>
                </a:solidFill>
                <a:effectLst/>
                <a:latin typeface="72" panose="020B0503030000000003" pitchFamily="34" charset="0"/>
                <a:cs typeface="72" panose="020B0503030000000003" pitchFamily="34" charset="0"/>
              </a:rPr>
              <a:t>DFG 19 – 02 </a:t>
            </a:r>
            <a:r>
              <a:rPr lang="en-US" sz="1200" i="0" dirty="0">
                <a:solidFill>
                  <a:srgbClr val="158837"/>
                </a:solidFill>
                <a:effectLst/>
                <a:latin typeface="72" panose="020B0503030000000003" pitchFamily="34" charset="0"/>
                <a:cs typeface="72" panose="020B0503030000000003" pitchFamily="34" charset="0"/>
              </a:rPr>
              <a:t>25CM X 60CM</a:t>
            </a:r>
          </a:p>
          <a:p>
            <a:pPr algn="ctr"/>
            <a:r>
              <a:rPr lang="en-US" sz="1200" i="0" dirty="0">
                <a:solidFill>
                  <a:srgbClr val="158837"/>
                </a:solidFill>
                <a:effectLst/>
                <a:latin typeface="72" panose="020B0503030000000003" pitchFamily="34" charset="0"/>
                <a:cs typeface="72" panose="020B0503030000000003" pitchFamily="34" charset="0"/>
              </a:rPr>
              <a:t> &amp; </a:t>
            </a:r>
          </a:p>
          <a:p>
            <a:pPr algn="ctr"/>
            <a:r>
              <a:rPr lang="en-US" sz="1200" b="1" i="0" dirty="0">
                <a:solidFill>
                  <a:srgbClr val="158837"/>
                </a:solidFill>
                <a:effectLst/>
                <a:latin typeface="72" panose="020B0503030000000003" pitchFamily="34" charset="0"/>
                <a:cs typeface="72" panose="020B0503030000000003" pitchFamily="34" charset="0"/>
              </a:rPr>
              <a:t>DFG 19 – 03 </a:t>
            </a:r>
            <a:r>
              <a:rPr lang="en-US" sz="1200" i="0" dirty="0">
                <a:solidFill>
                  <a:srgbClr val="158837"/>
                </a:solidFill>
                <a:effectLst/>
                <a:latin typeface="72" panose="020B0503030000000003" pitchFamily="34" charset="0"/>
                <a:cs typeface="72" panose="020B0503030000000003" pitchFamily="34" charset="0"/>
              </a:rPr>
              <a:t>30CM X 75CM</a:t>
            </a:r>
          </a:p>
        </p:txBody>
      </p:sp>
      <p:sp>
        <p:nvSpPr>
          <p:cNvPr id="29" name="TextBox 28">
            <a:extLst>
              <a:ext uri="{FF2B5EF4-FFF2-40B4-BE49-F238E27FC236}">
                <a16:creationId xmlns:a16="http://schemas.microsoft.com/office/drawing/2014/main" id="{2335CF01-229A-126C-E334-0028F8DF190E}"/>
              </a:ext>
            </a:extLst>
          </p:cNvPr>
          <p:cNvSpPr txBox="1"/>
          <p:nvPr/>
        </p:nvSpPr>
        <p:spPr>
          <a:xfrm>
            <a:off x="6876508" y="4997467"/>
            <a:ext cx="2161169"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BLUE LINES DFG 113 STRP</a:t>
            </a:r>
            <a:endParaRPr lang="en-US" sz="1200" i="0" dirty="0">
              <a:solidFill>
                <a:srgbClr val="158837"/>
              </a:solidFill>
              <a:effectLst/>
              <a:latin typeface="72" panose="020B0503030000000003" pitchFamily="34" charset="0"/>
              <a:cs typeface="72" panose="020B0503030000000003" pitchFamily="34" charset="0"/>
            </a:endParaRPr>
          </a:p>
        </p:txBody>
      </p:sp>
      <p:sp>
        <p:nvSpPr>
          <p:cNvPr id="30" name="TextBox 29">
            <a:extLst>
              <a:ext uri="{FF2B5EF4-FFF2-40B4-BE49-F238E27FC236}">
                <a16:creationId xmlns:a16="http://schemas.microsoft.com/office/drawing/2014/main" id="{717A7B5D-8FC2-C046-4FA4-89AC14A3D0D4}"/>
              </a:ext>
            </a:extLst>
          </p:cNvPr>
          <p:cNvSpPr txBox="1"/>
          <p:nvPr/>
        </p:nvSpPr>
        <p:spPr>
          <a:xfrm>
            <a:off x="9984133" y="4997467"/>
            <a:ext cx="1220206" cy="461665"/>
          </a:xfrm>
          <a:prstGeom prst="rect">
            <a:avLst/>
          </a:prstGeom>
          <a:noFill/>
        </p:spPr>
        <p:txBody>
          <a:bodyPr wrap="none" rtlCol="0">
            <a:spAutoFit/>
          </a:bodyPr>
          <a:lstStyle/>
          <a:p>
            <a:pPr algn="ctr"/>
            <a:r>
              <a:rPr lang="en-US" sz="1200" b="1" i="0" dirty="0">
                <a:solidFill>
                  <a:srgbClr val="158837"/>
                </a:solidFill>
                <a:effectLst/>
                <a:latin typeface="72" panose="020B0503030000000003" pitchFamily="34" charset="0"/>
                <a:cs typeface="72" panose="020B0503030000000003" pitchFamily="34" charset="0"/>
              </a:rPr>
              <a:t>DFG 181 BRP</a:t>
            </a:r>
          </a:p>
          <a:p>
            <a:pPr algn="ctr"/>
            <a:r>
              <a:rPr lang="en-US" sz="1200" b="1" i="0" dirty="0">
                <a:solidFill>
                  <a:srgbClr val="158837"/>
                </a:solidFill>
                <a:effectLst/>
                <a:latin typeface="72" panose="020B0503030000000003" pitchFamily="34" charset="0"/>
                <a:cs typeface="72" panose="020B0503030000000003" pitchFamily="34" charset="0"/>
              </a:rPr>
              <a:t>60CM X 40CM</a:t>
            </a:r>
            <a:endParaRPr lang="en-US" sz="1200" i="0" dirty="0">
              <a:solidFill>
                <a:srgbClr val="158837"/>
              </a:solidFill>
              <a:effectLst/>
              <a:latin typeface="72" panose="020B0503030000000003" pitchFamily="34" charset="0"/>
              <a:cs typeface="72" panose="020B0503030000000003" pitchFamily="34" charset="0"/>
            </a:endParaRPr>
          </a:p>
        </p:txBody>
      </p:sp>
    </p:spTree>
    <p:extLst>
      <p:ext uri="{BB962C8B-B14F-4D97-AF65-F5344CB8AC3E}">
        <p14:creationId xmlns:p14="http://schemas.microsoft.com/office/powerpoint/2010/main" val="34586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DFC8B00-F694-212F-E74E-3748BF4F2E4A}"/>
              </a:ext>
            </a:extLst>
          </p:cNvPr>
          <p:cNvPicPr>
            <a:picLocks noChangeAspect="1"/>
          </p:cNvPicPr>
          <p:nvPr/>
        </p:nvPicPr>
        <p:blipFill>
          <a:blip r:embed="rId2"/>
          <a:stretch>
            <a:fillRect/>
          </a:stretch>
        </p:blipFill>
        <p:spPr>
          <a:xfrm>
            <a:off x="8822585" y="3123880"/>
            <a:ext cx="2807260" cy="1737360"/>
          </a:xfrm>
          <a:prstGeom prst="rect">
            <a:avLst/>
          </a:prstGeom>
        </p:spPr>
      </p:pic>
      <p:pic>
        <p:nvPicPr>
          <p:cNvPr id="14" name="Picture 13">
            <a:extLst>
              <a:ext uri="{FF2B5EF4-FFF2-40B4-BE49-F238E27FC236}">
                <a16:creationId xmlns:a16="http://schemas.microsoft.com/office/drawing/2014/main" id="{BA9B5C07-AACB-64B0-C7A7-3BE6F874E230}"/>
              </a:ext>
            </a:extLst>
          </p:cNvPr>
          <p:cNvPicPr>
            <a:picLocks noChangeAspect="1"/>
          </p:cNvPicPr>
          <p:nvPr/>
        </p:nvPicPr>
        <p:blipFill>
          <a:blip r:embed="rId3"/>
          <a:stretch>
            <a:fillRect/>
          </a:stretch>
        </p:blipFill>
        <p:spPr>
          <a:xfrm>
            <a:off x="3022150" y="3174023"/>
            <a:ext cx="2781674" cy="1737360"/>
          </a:xfrm>
          <a:prstGeom prst="rect">
            <a:avLst/>
          </a:prstGeom>
        </p:spPr>
      </p:pic>
      <p:pic>
        <p:nvPicPr>
          <p:cNvPr id="9" name="Graphic 8">
            <a:extLst>
              <a:ext uri="{FF2B5EF4-FFF2-40B4-BE49-F238E27FC236}">
                <a16:creationId xmlns:a16="http://schemas.microsoft.com/office/drawing/2014/main" id="{A747E194-9256-FEEA-217E-014B03972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1737" y="6409127"/>
            <a:ext cx="1828800" cy="336882"/>
          </a:xfrm>
          <a:prstGeom prst="rect">
            <a:avLst/>
          </a:prstGeom>
        </p:spPr>
      </p:pic>
      <p:pic>
        <p:nvPicPr>
          <p:cNvPr id="3" name="Picture 2" descr="A close up of a dog's face&#10;&#10;Description automatically generated">
            <a:extLst>
              <a:ext uri="{FF2B5EF4-FFF2-40B4-BE49-F238E27FC236}">
                <a16:creationId xmlns:a16="http://schemas.microsoft.com/office/drawing/2014/main" id="{610EB4D3-95F6-7F59-3D76-311D4C9C73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252960" cy="1828421"/>
          </a:xfrm>
          <a:prstGeom prst="rect">
            <a:avLst/>
          </a:prstGeom>
        </p:spPr>
      </p:pic>
      <p:sp>
        <p:nvSpPr>
          <p:cNvPr id="6" name="TextBox 5">
            <a:extLst>
              <a:ext uri="{FF2B5EF4-FFF2-40B4-BE49-F238E27FC236}">
                <a16:creationId xmlns:a16="http://schemas.microsoft.com/office/drawing/2014/main" id="{070243C8-81E1-02C5-1C8B-C16EA22B8DE7}"/>
              </a:ext>
            </a:extLst>
          </p:cNvPr>
          <p:cNvSpPr txBox="1"/>
          <p:nvPr/>
        </p:nvSpPr>
        <p:spPr>
          <a:xfrm>
            <a:off x="257175" y="172729"/>
            <a:ext cx="52768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Woven Coir Mats</a:t>
            </a:r>
          </a:p>
        </p:txBody>
      </p:sp>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6D57031-5BF8-813F-6E7D-37AD8748C423}"/>
              </a:ext>
            </a:extLst>
          </p:cNvPr>
          <p:cNvSpPr txBox="1"/>
          <p:nvPr/>
        </p:nvSpPr>
        <p:spPr>
          <a:xfrm>
            <a:off x="185173" y="1826563"/>
            <a:ext cx="11821654" cy="646331"/>
          </a:xfrm>
          <a:prstGeom prst="rect">
            <a:avLst/>
          </a:prstGeom>
          <a:noFill/>
        </p:spPr>
        <p:txBody>
          <a:bodyPr wrap="square" rtlCol="0">
            <a:spAutoFit/>
          </a:bodyPr>
          <a:lstStyle/>
          <a:p>
            <a:pPr algn="just"/>
            <a:r>
              <a:rPr lang="en-US" sz="1200" b="0" i="0" dirty="0">
                <a:effectLst/>
                <a:latin typeface="72" panose="020B0503030000000003" pitchFamily="34" charset="0"/>
                <a:cs typeface="72" panose="020B0503030000000003" pitchFamily="34" charset="0"/>
              </a:rPr>
              <a:t>Our collection of machine woven coir mats provides an extremely effective barrier against dust, mud and dirt from entering your home. These coir mats can last up to a period of 5 years if you take good care of the mat you purchase and is an absolute value for money. The latex edged mats provides good grip. While our non-latex edged mat suites the traditional BR1 type mat, Difference being ours is machine woven which makes the product a high quality mat with longer life span.</a:t>
            </a:r>
            <a:endParaRPr lang="en-US" sz="1200" dirty="0">
              <a:latin typeface="72" panose="020B0503030000000003" pitchFamily="34" charset="0"/>
              <a:cs typeface="72" panose="020B0503030000000003" pitchFamily="34" charset="0"/>
            </a:endParaRPr>
          </a:p>
        </p:txBody>
      </p:sp>
      <p:sp>
        <p:nvSpPr>
          <p:cNvPr id="24" name="TextBox 23">
            <a:extLst>
              <a:ext uri="{FF2B5EF4-FFF2-40B4-BE49-F238E27FC236}">
                <a16:creationId xmlns:a16="http://schemas.microsoft.com/office/drawing/2014/main" id="{855C4D19-095A-B472-6789-63DF0A3E0A76}"/>
              </a:ext>
            </a:extLst>
          </p:cNvPr>
          <p:cNvSpPr txBox="1"/>
          <p:nvPr/>
        </p:nvSpPr>
        <p:spPr>
          <a:xfrm>
            <a:off x="378017" y="5739310"/>
            <a:ext cx="1988045" cy="1015663"/>
          </a:xfrm>
          <a:prstGeom prst="rect">
            <a:avLst/>
          </a:prstGeom>
          <a:noFill/>
        </p:spPr>
        <p:txBody>
          <a:bodyPr wrap="none" rtlCol="0">
            <a:spAutoFit/>
          </a:bodyPr>
          <a:lstStyle/>
          <a:p>
            <a:r>
              <a:rPr lang="en-US" sz="1200" b="1" dirty="0">
                <a:latin typeface="72" panose="020B0503030000000003" pitchFamily="34" charset="0"/>
                <a:cs typeface="72" panose="020B0503030000000003" pitchFamily="34" charset="0"/>
              </a:rPr>
              <a:t>CARE INSTRUCTIONS</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100% Natural coir</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Durable PVC backing</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REACH compliant</a:t>
            </a:r>
          </a:p>
          <a:p>
            <a:pPr marL="171450" indent="-171450">
              <a:buFont typeface="Arial" panose="020B0604020202020204" pitchFamily="34" charset="0"/>
              <a:buChar char="•"/>
            </a:pPr>
            <a:r>
              <a:rPr lang="en-US" sz="1200" dirty="0">
                <a:latin typeface="72" panose="020B0503030000000003" pitchFamily="34" charset="0"/>
                <a:cs typeface="72" panose="020B0503030000000003" pitchFamily="34" charset="0"/>
              </a:rPr>
              <a:t>Suitable for outdoor use</a:t>
            </a:r>
          </a:p>
        </p:txBody>
      </p:sp>
      <p:sp>
        <p:nvSpPr>
          <p:cNvPr id="27" name="TextBox 26">
            <a:extLst>
              <a:ext uri="{FF2B5EF4-FFF2-40B4-BE49-F238E27FC236}">
                <a16:creationId xmlns:a16="http://schemas.microsoft.com/office/drawing/2014/main" id="{520EFD1C-C536-1DFA-5F0D-2FD3EBBDC968}"/>
              </a:ext>
            </a:extLst>
          </p:cNvPr>
          <p:cNvSpPr txBox="1"/>
          <p:nvPr/>
        </p:nvSpPr>
        <p:spPr>
          <a:xfrm>
            <a:off x="1249256" y="4984788"/>
            <a:ext cx="898003"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HAY - 001</a:t>
            </a:r>
            <a:endParaRPr lang="en-US" sz="1200" i="0" dirty="0">
              <a:solidFill>
                <a:srgbClr val="158837"/>
              </a:solidFill>
              <a:effectLst/>
              <a:latin typeface="72" panose="020B0503030000000003" pitchFamily="34" charset="0"/>
              <a:cs typeface="72" panose="020B0503030000000003" pitchFamily="34" charset="0"/>
            </a:endParaRPr>
          </a:p>
        </p:txBody>
      </p:sp>
      <p:sp>
        <p:nvSpPr>
          <p:cNvPr id="28" name="TextBox 27">
            <a:extLst>
              <a:ext uri="{FF2B5EF4-FFF2-40B4-BE49-F238E27FC236}">
                <a16:creationId xmlns:a16="http://schemas.microsoft.com/office/drawing/2014/main" id="{F12BCECE-2689-B0BC-C31A-9D2355439C23}"/>
              </a:ext>
            </a:extLst>
          </p:cNvPr>
          <p:cNvSpPr txBox="1"/>
          <p:nvPr/>
        </p:nvSpPr>
        <p:spPr>
          <a:xfrm>
            <a:off x="4062570" y="4997469"/>
            <a:ext cx="700833" cy="276999"/>
          </a:xfrm>
          <a:prstGeom prst="rect">
            <a:avLst/>
          </a:prstGeom>
          <a:noFill/>
        </p:spPr>
        <p:txBody>
          <a:bodyPr wrap="none" rtlCol="0">
            <a:spAutoFit/>
          </a:bodyPr>
          <a:lstStyle/>
          <a:p>
            <a:pPr algn="ctr"/>
            <a:r>
              <a:rPr lang="en-US" sz="1200" b="1" i="0" dirty="0">
                <a:solidFill>
                  <a:srgbClr val="158837"/>
                </a:solidFill>
                <a:effectLst/>
                <a:latin typeface="72" panose="020B0503030000000003" pitchFamily="34" charset="0"/>
                <a:cs typeface="72" panose="020B0503030000000003" pitchFamily="34" charset="0"/>
              </a:rPr>
              <a:t>REGAL</a:t>
            </a:r>
            <a:endParaRPr lang="en-US" sz="1200" i="0" dirty="0">
              <a:solidFill>
                <a:srgbClr val="158837"/>
              </a:solidFill>
              <a:effectLst/>
              <a:latin typeface="72" panose="020B0503030000000003" pitchFamily="34" charset="0"/>
              <a:cs typeface="72" panose="020B0503030000000003" pitchFamily="34" charset="0"/>
            </a:endParaRPr>
          </a:p>
        </p:txBody>
      </p:sp>
      <p:sp>
        <p:nvSpPr>
          <p:cNvPr id="29" name="TextBox 28">
            <a:extLst>
              <a:ext uri="{FF2B5EF4-FFF2-40B4-BE49-F238E27FC236}">
                <a16:creationId xmlns:a16="http://schemas.microsoft.com/office/drawing/2014/main" id="{2335CF01-229A-126C-E334-0028F8DF190E}"/>
              </a:ext>
            </a:extLst>
          </p:cNvPr>
          <p:cNvSpPr txBox="1"/>
          <p:nvPr/>
        </p:nvSpPr>
        <p:spPr>
          <a:xfrm>
            <a:off x="6801234" y="4997469"/>
            <a:ext cx="1066318" cy="276999"/>
          </a:xfrm>
          <a:prstGeom prst="rect">
            <a:avLst/>
          </a:prstGeom>
          <a:noFill/>
        </p:spPr>
        <p:txBody>
          <a:bodyPr wrap="none" rtlCol="0">
            <a:spAutoFit/>
          </a:bodyPr>
          <a:lstStyle/>
          <a:p>
            <a:pPr algn="l"/>
            <a:r>
              <a:rPr lang="en-US" sz="1200" b="1" i="0" dirty="0">
                <a:solidFill>
                  <a:srgbClr val="158837"/>
                </a:solidFill>
                <a:effectLst/>
                <a:latin typeface="72" panose="020B0503030000000003" pitchFamily="34" charset="0"/>
                <a:cs typeface="72" panose="020B0503030000000003" pitchFamily="34" charset="0"/>
              </a:rPr>
              <a:t>PL 2017 - 02</a:t>
            </a:r>
            <a:endParaRPr lang="en-US" sz="1200" i="0" dirty="0">
              <a:solidFill>
                <a:srgbClr val="158837"/>
              </a:solidFill>
              <a:effectLst/>
              <a:latin typeface="72" panose="020B0503030000000003" pitchFamily="34" charset="0"/>
              <a:cs typeface="72" panose="020B0503030000000003" pitchFamily="34" charset="0"/>
            </a:endParaRPr>
          </a:p>
        </p:txBody>
      </p:sp>
      <p:sp>
        <p:nvSpPr>
          <p:cNvPr id="30" name="TextBox 29">
            <a:extLst>
              <a:ext uri="{FF2B5EF4-FFF2-40B4-BE49-F238E27FC236}">
                <a16:creationId xmlns:a16="http://schemas.microsoft.com/office/drawing/2014/main" id="{717A7B5D-8FC2-C046-4FA4-89AC14A3D0D4}"/>
              </a:ext>
            </a:extLst>
          </p:cNvPr>
          <p:cNvSpPr txBox="1"/>
          <p:nvPr/>
        </p:nvSpPr>
        <p:spPr>
          <a:xfrm>
            <a:off x="9400508" y="4967195"/>
            <a:ext cx="1651414" cy="276999"/>
          </a:xfrm>
          <a:prstGeom prst="rect">
            <a:avLst/>
          </a:prstGeom>
          <a:noFill/>
        </p:spPr>
        <p:txBody>
          <a:bodyPr wrap="none" rtlCol="0">
            <a:spAutoFit/>
          </a:bodyPr>
          <a:lstStyle/>
          <a:p>
            <a:pPr algn="ctr"/>
            <a:r>
              <a:rPr lang="en-US" sz="1200" b="1" i="0" dirty="0">
                <a:solidFill>
                  <a:srgbClr val="158837"/>
                </a:solidFill>
                <a:effectLst/>
                <a:latin typeface="72" panose="020B0503030000000003" pitchFamily="34" charset="0"/>
                <a:cs typeface="72" panose="020B0503030000000003" pitchFamily="34" charset="0"/>
              </a:rPr>
              <a:t>KOKO PRESS LINES</a:t>
            </a:r>
            <a:endParaRPr lang="en-US" sz="1200" i="0" dirty="0">
              <a:solidFill>
                <a:srgbClr val="158837"/>
              </a:solidFill>
              <a:effectLst/>
              <a:latin typeface="72" panose="020B0503030000000003" pitchFamily="34" charset="0"/>
              <a:cs typeface="72" panose="020B0503030000000003" pitchFamily="34" charset="0"/>
            </a:endParaRPr>
          </a:p>
        </p:txBody>
      </p:sp>
      <p:pic>
        <p:nvPicPr>
          <p:cNvPr id="10" name="Picture 9">
            <a:extLst>
              <a:ext uri="{FF2B5EF4-FFF2-40B4-BE49-F238E27FC236}">
                <a16:creationId xmlns:a16="http://schemas.microsoft.com/office/drawing/2014/main" id="{BACF2CAA-7570-43F6-CFE7-A8D7CB6A85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7547" y="3185956"/>
            <a:ext cx="2444840" cy="1737360"/>
          </a:xfrm>
          <a:prstGeom prst="rect">
            <a:avLst/>
          </a:prstGeom>
        </p:spPr>
      </p:pic>
      <p:pic>
        <p:nvPicPr>
          <p:cNvPr id="15" name="Picture 14">
            <a:extLst>
              <a:ext uri="{FF2B5EF4-FFF2-40B4-BE49-F238E27FC236}">
                <a16:creationId xmlns:a16="http://schemas.microsoft.com/office/drawing/2014/main" id="{5AAD9467-2E70-90A4-4048-7EDE7FF0B46C}"/>
              </a:ext>
            </a:extLst>
          </p:cNvPr>
          <p:cNvPicPr>
            <a:picLocks noChangeAspect="1"/>
          </p:cNvPicPr>
          <p:nvPr/>
        </p:nvPicPr>
        <p:blipFill>
          <a:blip r:embed="rId8"/>
          <a:stretch>
            <a:fillRect/>
          </a:stretch>
        </p:blipFill>
        <p:spPr>
          <a:xfrm>
            <a:off x="5949388" y="3143884"/>
            <a:ext cx="2620932" cy="1737360"/>
          </a:xfrm>
          <a:prstGeom prst="rect">
            <a:avLst/>
          </a:prstGeom>
        </p:spPr>
      </p:pic>
    </p:spTree>
    <p:extLst>
      <p:ext uri="{BB962C8B-B14F-4D97-AF65-F5344CB8AC3E}">
        <p14:creationId xmlns:p14="http://schemas.microsoft.com/office/powerpoint/2010/main" val="267641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rown, winter&#10;&#10;Description automatically generated">
            <a:extLst>
              <a:ext uri="{FF2B5EF4-FFF2-40B4-BE49-F238E27FC236}">
                <a16:creationId xmlns:a16="http://schemas.microsoft.com/office/drawing/2014/main" id="{1D7558EB-BFDF-D2CC-080C-1E28AFB513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52960" cy="1828419"/>
          </a:xfrm>
          <a:prstGeom prst="rect">
            <a:avLst/>
          </a:prstGeom>
        </p:spPr>
      </p:pic>
      <p:pic>
        <p:nvPicPr>
          <p:cNvPr id="18" name="Picture 17" descr="A close-up of a broom&#10;&#10;Description automatically generated">
            <a:extLst>
              <a:ext uri="{FF2B5EF4-FFF2-40B4-BE49-F238E27FC236}">
                <a16:creationId xmlns:a16="http://schemas.microsoft.com/office/drawing/2014/main" id="{6A15317A-4589-C3C2-CB1B-B45FA83C68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1595" y="4284121"/>
            <a:ext cx="2286000" cy="1978269"/>
          </a:xfrm>
          <a:prstGeom prst="rect">
            <a:avLst/>
          </a:prstGeom>
        </p:spPr>
      </p:pic>
      <p:pic>
        <p:nvPicPr>
          <p:cNvPr id="13" name="Picture 12" descr="A wooden brush with a handle&#10;&#10;Description automatically generated with low confidence">
            <a:extLst>
              <a:ext uri="{FF2B5EF4-FFF2-40B4-BE49-F238E27FC236}">
                <a16:creationId xmlns:a16="http://schemas.microsoft.com/office/drawing/2014/main" id="{299AD302-6B95-03C1-6E3B-62A8B62B1F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363279" y="4286544"/>
            <a:ext cx="2286000" cy="1978269"/>
          </a:xfrm>
          <a:prstGeom prst="rect">
            <a:avLst/>
          </a:prstGeom>
        </p:spPr>
      </p:pic>
      <p:pic>
        <p:nvPicPr>
          <p:cNvPr id="16" name="Picture 15" descr="A close-up of a brush&#10;&#10;Description automatically generated with medium confidence">
            <a:extLst>
              <a:ext uri="{FF2B5EF4-FFF2-40B4-BE49-F238E27FC236}">
                <a16:creationId xmlns:a16="http://schemas.microsoft.com/office/drawing/2014/main" id="{4A2F736D-6151-7614-BB3A-C9DD7AE337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69457" y="4286545"/>
            <a:ext cx="2286000" cy="1978269"/>
          </a:xfrm>
          <a:prstGeom prst="rect">
            <a:avLst/>
          </a:prstGeom>
        </p:spPr>
      </p:pic>
      <p:pic>
        <p:nvPicPr>
          <p:cNvPr id="9" name="Picture 8" descr="A close-up of a brush&#10;&#10;Description automatically generated with medium confidence">
            <a:extLst>
              <a:ext uri="{FF2B5EF4-FFF2-40B4-BE49-F238E27FC236}">
                <a16:creationId xmlns:a16="http://schemas.microsoft.com/office/drawing/2014/main" id="{7B901414-5BF4-34AA-3A6B-EB4FAA6F04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9043" y="1862758"/>
            <a:ext cx="2286000" cy="1978269"/>
          </a:xfrm>
          <a:prstGeom prst="rect">
            <a:avLst/>
          </a:prstGeom>
        </p:spPr>
      </p:pic>
      <p:pic>
        <p:nvPicPr>
          <p:cNvPr id="5" name="Picture 4" descr="A close-up of a brush&#10;&#10;Description automatically generated with medium confidence">
            <a:extLst>
              <a:ext uri="{FF2B5EF4-FFF2-40B4-BE49-F238E27FC236}">
                <a16:creationId xmlns:a16="http://schemas.microsoft.com/office/drawing/2014/main" id="{315A6C54-CC32-2E87-F5DE-F8B13F6432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1653" y="1822112"/>
            <a:ext cx="2286000" cy="1978269"/>
          </a:xfrm>
          <a:prstGeom prst="rect">
            <a:avLst/>
          </a:prstGeom>
        </p:spPr>
      </p:pic>
      <p:pic>
        <p:nvPicPr>
          <p:cNvPr id="3" name="Picture 2" descr="A close-up of a brush&#10;&#10;Description automatically generated with medium confidence">
            <a:extLst>
              <a:ext uri="{FF2B5EF4-FFF2-40B4-BE49-F238E27FC236}">
                <a16:creationId xmlns:a16="http://schemas.microsoft.com/office/drawing/2014/main" id="{18D9E804-561F-7923-DCA4-17D3E7089F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26059" y="1853390"/>
            <a:ext cx="2286000" cy="1978269"/>
          </a:xfrm>
          <a:prstGeom prst="rect">
            <a:avLst/>
          </a:prstGeom>
        </p:spPr>
      </p:pic>
      <p:pic>
        <p:nvPicPr>
          <p:cNvPr id="11" name="Picture 10" descr="A close-up of a brush&#10;&#10;Description automatically generated with medium confidence">
            <a:extLst>
              <a:ext uri="{FF2B5EF4-FFF2-40B4-BE49-F238E27FC236}">
                <a16:creationId xmlns:a16="http://schemas.microsoft.com/office/drawing/2014/main" id="{D1FA274D-8070-E626-A987-7A2D18DA8C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2721" y="1852988"/>
            <a:ext cx="2286000" cy="1978269"/>
          </a:xfrm>
          <a:prstGeom prst="rect">
            <a:avLst/>
          </a:prstGeom>
        </p:spPr>
      </p:pic>
      <p:cxnSp>
        <p:nvCxnSpPr>
          <p:cNvPr id="7" name="Straight Connector 6">
            <a:extLst>
              <a:ext uri="{FF2B5EF4-FFF2-40B4-BE49-F238E27FC236}">
                <a16:creationId xmlns:a16="http://schemas.microsoft.com/office/drawing/2014/main" id="{5343A232-EB25-318C-7853-C5DA3980F3AF}"/>
              </a:ext>
            </a:extLst>
          </p:cNvPr>
          <p:cNvCxnSpPr/>
          <p:nvPr/>
        </p:nvCxnSpPr>
        <p:spPr>
          <a:xfrm>
            <a:off x="378017" y="955769"/>
            <a:ext cx="594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77BCD3C-F57F-D0A6-3206-641006EBBC12}"/>
              </a:ext>
            </a:extLst>
          </p:cNvPr>
          <p:cNvSpPr txBox="1"/>
          <p:nvPr/>
        </p:nvSpPr>
        <p:spPr>
          <a:xfrm>
            <a:off x="1070447" y="3922501"/>
            <a:ext cx="965329"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BA170APB</a:t>
            </a:r>
          </a:p>
        </p:txBody>
      </p:sp>
      <p:sp>
        <p:nvSpPr>
          <p:cNvPr id="42" name="TextBox 41">
            <a:extLst>
              <a:ext uri="{FF2B5EF4-FFF2-40B4-BE49-F238E27FC236}">
                <a16:creationId xmlns:a16="http://schemas.microsoft.com/office/drawing/2014/main" id="{8F457CBD-FDC4-E1E7-7C27-FE7591B40F2A}"/>
              </a:ext>
            </a:extLst>
          </p:cNvPr>
          <p:cNvSpPr txBox="1"/>
          <p:nvPr/>
        </p:nvSpPr>
        <p:spPr>
          <a:xfrm>
            <a:off x="4020409" y="3922502"/>
            <a:ext cx="971741"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BR825CPN</a:t>
            </a:r>
          </a:p>
        </p:txBody>
      </p:sp>
      <p:sp>
        <p:nvSpPr>
          <p:cNvPr id="43" name="TextBox 42">
            <a:extLst>
              <a:ext uri="{FF2B5EF4-FFF2-40B4-BE49-F238E27FC236}">
                <a16:creationId xmlns:a16="http://schemas.microsoft.com/office/drawing/2014/main" id="{D4108041-84F9-ACBB-1AF1-0B46F5B0CD5D}"/>
              </a:ext>
            </a:extLst>
          </p:cNvPr>
          <p:cNvSpPr txBox="1"/>
          <p:nvPr/>
        </p:nvSpPr>
        <p:spPr>
          <a:xfrm>
            <a:off x="6988128" y="3942446"/>
            <a:ext cx="1066319"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BR553ACBE</a:t>
            </a:r>
          </a:p>
        </p:txBody>
      </p:sp>
      <p:sp>
        <p:nvSpPr>
          <p:cNvPr id="44" name="TextBox 43">
            <a:extLst>
              <a:ext uri="{FF2B5EF4-FFF2-40B4-BE49-F238E27FC236}">
                <a16:creationId xmlns:a16="http://schemas.microsoft.com/office/drawing/2014/main" id="{6CB4FD56-3CA3-6EFD-610F-731CE272D639}"/>
              </a:ext>
            </a:extLst>
          </p:cNvPr>
          <p:cNvSpPr txBox="1"/>
          <p:nvPr/>
        </p:nvSpPr>
        <p:spPr>
          <a:xfrm>
            <a:off x="10020367" y="3922501"/>
            <a:ext cx="978153"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BA141ACN</a:t>
            </a:r>
          </a:p>
        </p:txBody>
      </p:sp>
      <p:sp>
        <p:nvSpPr>
          <p:cNvPr id="45" name="TextBox 44">
            <a:extLst>
              <a:ext uri="{FF2B5EF4-FFF2-40B4-BE49-F238E27FC236}">
                <a16:creationId xmlns:a16="http://schemas.microsoft.com/office/drawing/2014/main" id="{E2543B03-D750-CD89-E517-6F637C63A167}"/>
              </a:ext>
            </a:extLst>
          </p:cNvPr>
          <p:cNvSpPr txBox="1"/>
          <p:nvPr/>
        </p:nvSpPr>
        <p:spPr>
          <a:xfrm>
            <a:off x="1084072" y="6361940"/>
            <a:ext cx="965329"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BA170APB</a:t>
            </a:r>
          </a:p>
        </p:txBody>
      </p:sp>
      <p:sp>
        <p:nvSpPr>
          <p:cNvPr id="46" name="TextBox 45">
            <a:extLst>
              <a:ext uri="{FF2B5EF4-FFF2-40B4-BE49-F238E27FC236}">
                <a16:creationId xmlns:a16="http://schemas.microsoft.com/office/drawing/2014/main" id="{64DC068E-3ACB-83F3-8C0F-7B370AA3C86E}"/>
              </a:ext>
            </a:extLst>
          </p:cNvPr>
          <p:cNvSpPr txBox="1"/>
          <p:nvPr/>
        </p:nvSpPr>
        <p:spPr>
          <a:xfrm>
            <a:off x="4026020" y="6392119"/>
            <a:ext cx="960520"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BA175FCD</a:t>
            </a:r>
          </a:p>
        </p:txBody>
      </p:sp>
      <p:sp>
        <p:nvSpPr>
          <p:cNvPr id="47" name="TextBox 46">
            <a:extLst>
              <a:ext uri="{FF2B5EF4-FFF2-40B4-BE49-F238E27FC236}">
                <a16:creationId xmlns:a16="http://schemas.microsoft.com/office/drawing/2014/main" id="{6FF065BF-84D0-14C1-2D17-CBFFE39DF7E7}"/>
              </a:ext>
            </a:extLst>
          </p:cNvPr>
          <p:cNvSpPr txBox="1"/>
          <p:nvPr/>
        </p:nvSpPr>
        <p:spPr>
          <a:xfrm>
            <a:off x="6988129" y="6412063"/>
            <a:ext cx="1066318"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BR913APGL</a:t>
            </a:r>
          </a:p>
        </p:txBody>
      </p:sp>
      <p:sp>
        <p:nvSpPr>
          <p:cNvPr id="48" name="TextBox 47">
            <a:extLst>
              <a:ext uri="{FF2B5EF4-FFF2-40B4-BE49-F238E27FC236}">
                <a16:creationId xmlns:a16="http://schemas.microsoft.com/office/drawing/2014/main" id="{0D456BCD-1339-67C4-CDA8-5B9C1E08AAAE}"/>
              </a:ext>
            </a:extLst>
          </p:cNvPr>
          <p:cNvSpPr txBox="1"/>
          <p:nvPr/>
        </p:nvSpPr>
        <p:spPr>
          <a:xfrm>
            <a:off x="9977087" y="6392118"/>
            <a:ext cx="1064715" cy="276999"/>
          </a:xfrm>
          <a:prstGeom prst="rect">
            <a:avLst/>
          </a:prstGeom>
          <a:noFill/>
        </p:spPr>
        <p:txBody>
          <a:bodyPr wrap="none" rtlCol="0">
            <a:spAutoFit/>
          </a:bodyPr>
          <a:lstStyle/>
          <a:p>
            <a:pPr algn="ctr"/>
            <a:r>
              <a:rPr lang="en-US" sz="1200" b="1" dirty="0">
                <a:solidFill>
                  <a:srgbClr val="158837"/>
                </a:solidFill>
                <a:latin typeface="72" panose="020B0503030000000003" pitchFamily="34" charset="0"/>
                <a:cs typeface="72" panose="020B0503030000000003" pitchFamily="34" charset="0"/>
              </a:rPr>
              <a:t>BR913ACNL</a:t>
            </a:r>
          </a:p>
        </p:txBody>
      </p:sp>
      <p:pic>
        <p:nvPicPr>
          <p:cNvPr id="20" name="Picture 19" descr="A picture containing tool, broom, household cleaning supply, brush&#10;&#10;Description automatically generated">
            <a:extLst>
              <a:ext uri="{FF2B5EF4-FFF2-40B4-BE49-F238E27FC236}">
                <a16:creationId xmlns:a16="http://schemas.microsoft.com/office/drawing/2014/main" id="{CD6A718A-FB45-33EA-1BE7-8DA81178CE1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82739" y="4284121"/>
            <a:ext cx="2286000" cy="1978269"/>
          </a:xfrm>
          <a:prstGeom prst="rect">
            <a:avLst/>
          </a:prstGeom>
        </p:spPr>
      </p:pic>
      <p:sp>
        <p:nvSpPr>
          <p:cNvPr id="2" name="TextBox 1">
            <a:extLst>
              <a:ext uri="{FF2B5EF4-FFF2-40B4-BE49-F238E27FC236}">
                <a16:creationId xmlns:a16="http://schemas.microsoft.com/office/drawing/2014/main" id="{42E34104-DE36-7B4D-EC2A-AB1674EC4D59}"/>
              </a:ext>
            </a:extLst>
          </p:cNvPr>
          <p:cNvSpPr txBox="1"/>
          <p:nvPr/>
        </p:nvSpPr>
        <p:spPr>
          <a:xfrm>
            <a:off x="257175" y="172729"/>
            <a:ext cx="6838950" cy="830997"/>
          </a:xfrm>
          <a:prstGeom prst="rect">
            <a:avLst/>
          </a:prstGeom>
          <a:noFill/>
        </p:spPr>
        <p:txBody>
          <a:bodyPr wrap="square" rtlCol="0">
            <a:spAutoFit/>
          </a:bodyPr>
          <a:lstStyle/>
          <a:p>
            <a:r>
              <a:rPr lang="en-US" sz="4800" b="1" i="1" spc="-150" dirty="0">
                <a:solidFill>
                  <a:schemeClr val="bg1"/>
                </a:solidFill>
                <a:effectLst>
                  <a:outerShdw blurRad="38100" dist="38100" dir="2700000" algn="tl">
                    <a:srgbClr val="000000">
                      <a:alpha val="43137"/>
                    </a:srgbClr>
                  </a:outerShdw>
                </a:effectLst>
                <a:latin typeface="72" panose="020B0503030000000003" pitchFamily="34" charset="0"/>
                <a:cs typeface="72" panose="020B0503030000000003" pitchFamily="34" charset="0"/>
              </a:rPr>
              <a:t>Finished Products</a:t>
            </a:r>
          </a:p>
        </p:txBody>
      </p:sp>
    </p:spTree>
    <p:extLst>
      <p:ext uri="{BB962C8B-B14F-4D97-AF65-F5344CB8AC3E}">
        <p14:creationId xmlns:p14="http://schemas.microsoft.com/office/powerpoint/2010/main" val="41247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89628" cy="6857998"/>
          </a:xfrm>
          <a:prstGeom prst="rect">
            <a:avLst/>
          </a:prstGeom>
        </p:spPr>
      </p:pic>
      <p:sp>
        <p:nvSpPr>
          <p:cNvPr id="3" name="TextBox 2"/>
          <p:cNvSpPr txBox="1"/>
          <p:nvPr/>
        </p:nvSpPr>
        <p:spPr>
          <a:xfrm>
            <a:off x="848234" y="422706"/>
            <a:ext cx="4609381" cy="830997"/>
          </a:xfrm>
          <a:prstGeom prst="rect">
            <a:avLst/>
          </a:prstGeom>
          <a:noFill/>
        </p:spPr>
        <p:txBody>
          <a:bodyPr wrap="square" rtlCol="0">
            <a:spAutoFit/>
          </a:bodyPr>
          <a:lstStyle/>
          <a:p>
            <a:r>
              <a:rPr lang="en-US" sz="2400" b="1" dirty="0">
                <a:solidFill>
                  <a:schemeClr val="tx1">
                    <a:lumMod val="95000"/>
                    <a:lumOff val="5000"/>
                  </a:schemeClr>
                </a:solidFill>
                <a:latin typeface="Prometo" panose="020B0604030203060203" pitchFamily="34" charset="0"/>
              </a:rPr>
              <a:t>SRI LANKA’S CORPORATE</a:t>
            </a:r>
          </a:p>
          <a:p>
            <a:r>
              <a:rPr lang="en-US" sz="2400" b="1" dirty="0">
                <a:solidFill>
                  <a:schemeClr val="tx1">
                    <a:lumMod val="95000"/>
                    <a:lumOff val="5000"/>
                  </a:schemeClr>
                </a:solidFill>
                <a:latin typeface="Prometo" panose="020B0604030203060203" pitchFamily="34" charset="0"/>
              </a:rPr>
              <a:t>INSPIRATION</a:t>
            </a:r>
            <a:endParaRPr lang="en-US" sz="2400" dirty="0">
              <a:solidFill>
                <a:schemeClr val="tx1">
                  <a:lumMod val="95000"/>
                  <a:lumOff val="5000"/>
                </a:schemeClr>
              </a:solidFill>
              <a:latin typeface="Prometo" panose="020B0604030203060203" pitchFamily="34" charset="0"/>
            </a:endParaRPr>
          </a:p>
        </p:txBody>
      </p:sp>
      <p:sp>
        <p:nvSpPr>
          <p:cNvPr id="5" name="TextBox 4"/>
          <p:cNvSpPr txBox="1"/>
          <p:nvPr/>
        </p:nvSpPr>
        <p:spPr>
          <a:xfrm>
            <a:off x="848234" y="1334498"/>
            <a:ext cx="7893170" cy="1996893"/>
          </a:xfrm>
          <a:prstGeom prst="rect">
            <a:avLst/>
          </a:prstGeom>
          <a:noFill/>
        </p:spPr>
        <p:txBody>
          <a:bodyPr wrap="square" rtlCol="0">
            <a:spAutoFit/>
          </a:bodyPr>
          <a:lstStyle/>
          <a:p>
            <a:pPr marL="285764" indent="-285764">
              <a:lnSpc>
                <a:spcPct val="150000"/>
              </a:lnSpc>
              <a:buFont typeface="Arial" panose="020B0604020202020204" pitchFamily="34" charset="0"/>
              <a:buChar char="•"/>
            </a:pP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Sri Lanka’s largest and most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diversified conglomerate</a:t>
            </a:r>
          </a:p>
          <a:p>
            <a:pPr marL="285764" indent="-285764">
              <a:lnSpc>
                <a:spcPct val="150000"/>
              </a:lnSpc>
              <a:buFont typeface="Arial" panose="020B0604020202020204" pitchFamily="34" charset="0"/>
              <a:buChar char="•"/>
            </a:pP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Touching the lives of millions through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16 business sectors</a:t>
            </a:r>
          </a:p>
          <a:p>
            <a:pPr marL="285764" indent="-285764">
              <a:lnSpc>
                <a:spcPct val="150000"/>
              </a:lnSpc>
              <a:buFont typeface="Arial" panose="020B0604020202020204" pitchFamily="34" charset="0"/>
              <a:buChar char="•"/>
            </a:pP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146 years </a:t>
            </a: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in Business</a:t>
            </a:r>
          </a:p>
          <a:p>
            <a:pPr marL="285764" indent="-285764">
              <a:lnSpc>
                <a:spcPct val="150000"/>
              </a:lnSpc>
              <a:buFont typeface="Arial" panose="020B0604020202020204" pitchFamily="34" charset="0"/>
              <a:buChar char="•"/>
            </a:pP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Billion dollar export company, contributing</a:t>
            </a:r>
            <a:r>
              <a:rPr lang="en-US" sz="1200" dirty="0">
                <a:solidFill>
                  <a:srgbClr val="000000"/>
                </a:solidFill>
                <a:latin typeface="Segoe UI Semibold" panose="020B0702040204020203" pitchFamily="34" charset="0"/>
                <a:ea typeface="Roboto" panose="02000000000000000000" pitchFamily="2" charset="0"/>
                <a:cs typeface="Segoe UI Semibold" panose="020B0702040204020203" pitchFamily="34" charset="0"/>
              </a:rPr>
              <a:t>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5% of Sri Lanka’s export income</a:t>
            </a:r>
          </a:p>
          <a:p>
            <a:pPr marL="285764" indent="-285764">
              <a:lnSpc>
                <a:spcPct val="150000"/>
              </a:lnSpc>
              <a:buFont typeface="Arial" panose="020B0604020202020204" pitchFamily="34" charset="0"/>
              <a:buChar char="•"/>
            </a:pP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Business strongholds across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5 continents</a:t>
            </a:r>
            <a:r>
              <a:rPr lang="en-US" sz="1200" dirty="0">
                <a:solidFill>
                  <a:srgbClr val="000000"/>
                </a:solidFill>
                <a:latin typeface="Segoe UI Semibold" panose="020B0702040204020203" pitchFamily="34" charset="0"/>
                <a:ea typeface="Roboto" panose="02000000000000000000" pitchFamily="2" charset="0"/>
                <a:cs typeface="Segoe UI Semibold" panose="020B0702040204020203" pitchFamily="34" charset="0"/>
              </a:rPr>
              <a:t>, </a:t>
            </a: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in over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80 countries </a:t>
            </a: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globally</a:t>
            </a:r>
          </a:p>
          <a:p>
            <a:pPr marL="285764" indent="-285764">
              <a:lnSpc>
                <a:spcPct val="150000"/>
              </a:lnSpc>
              <a:buFont typeface="Arial" panose="020B0604020202020204" pitchFamily="34" charset="0"/>
              <a:buChar char="•"/>
            </a:pP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Over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36,000 employees </a:t>
            </a: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building leadership businesses </a:t>
            </a:r>
          </a:p>
          <a:p>
            <a:pPr marL="285764" indent="-285764">
              <a:lnSpc>
                <a:spcPct val="150000"/>
              </a:lnSpc>
              <a:buFont typeface="Arial" panose="020B0604020202020204" pitchFamily="34" charset="0"/>
              <a:buChar char="•"/>
            </a:pP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Our nation’s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5-time Best Corporate Citizen</a:t>
            </a:r>
            <a:r>
              <a:rPr lang="en-US" sz="1200" dirty="0">
                <a:solidFill>
                  <a:srgbClr val="000000"/>
                </a:solidFill>
                <a:latin typeface="Segoe UI Semibold" panose="020B0702040204020203" pitchFamily="34" charset="0"/>
                <a:ea typeface="Roboto" panose="02000000000000000000" pitchFamily="2" charset="0"/>
                <a:cs typeface="Segoe UI Semibold" panose="020B0702040204020203" pitchFamily="34" charset="0"/>
              </a:rPr>
              <a:t>, </a:t>
            </a: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channeling value to over </a:t>
            </a:r>
            <a:r>
              <a:rPr lang="en-US" sz="1200" b="1" dirty="0">
                <a:solidFill>
                  <a:schemeClr val="accent6">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2 million </a:t>
            </a:r>
            <a:r>
              <a:rPr lang="en-US"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lives everyday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9134" y="1274565"/>
            <a:ext cx="1421039" cy="152266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8444" y="1274565"/>
            <a:ext cx="1422732" cy="1522663"/>
          </a:xfrm>
          <a:prstGeom prst="rect">
            <a:avLst/>
          </a:prstGeom>
        </p:spPr>
      </p:pic>
      <p:sp>
        <p:nvSpPr>
          <p:cNvPr id="13" name="TextBox 12"/>
          <p:cNvSpPr txBox="1"/>
          <p:nvPr/>
        </p:nvSpPr>
        <p:spPr>
          <a:xfrm>
            <a:off x="8156593" y="933274"/>
            <a:ext cx="3352551" cy="261610"/>
          </a:xfrm>
          <a:prstGeom prst="rect">
            <a:avLst/>
          </a:prstGeom>
          <a:noFill/>
        </p:spPr>
        <p:txBody>
          <a:bodyPr wrap="square" rtlCol="0">
            <a:spAutoFit/>
          </a:bodyPr>
          <a:lstStyle/>
          <a:p>
            <a:pPr algn="ctr"/>
            <a:r>
              <a:rPr lang="en-US" sz="1100" i="1" dirty="0">
                <a:solidFill>
                  <a:schemeClr val="tx1">
                    <a:lumMod val="50000"/>
                  </a:schemeClr>
                </a:solidFill>
                <a:latin typeface="+mj-lt"/>
                <a:ea typeface="Segoe UI Black" panose="020B0A02040204020203" pitchFamily="34" charset="0"/>
                <a:cs typeface="Rubik Medium" pitchFamily="2" charset="-79"/>
              </a:rPr>
              <a:t>Ranked the No.1 corporate in Sri Lanka</a:t>
            </a:r>
            <a:endParaRPr lang="en-US" sz="1100" i="1" dirty="0">
              <a:solidFill>
                <a:srgbClr val="000000"/>
              </a:solidFill>
              <a:latin typeface="+mj-lt"/>
              <a:ea typeface="Segoe UI Black" panose="020B0A02040204020203" pitchFamily="34" charset="0"/>
              <a:cs typeface="Rubik Medium" pitchFamily="2" charset="-79"/>
            </a:endParaRPr>
          </a:p>
        </p:txBody>
      </p:sp>
      <p:sp>
        <p:nvSpPr>
          <p:cNvPr id="8" name="TextBox 7"/>
          <p:cNvSpPr txBox="1"/>
          <p:nvPr/>
        </p:nvSpPr>
        <p:spPr>
          <a:xfrm>
            <a:off x="9167832" y="2762166"/>
            <a:ext cx="703641" cy="246221"/>
          </a:xfrm>
          <a:prstGeom prst="rect">
            <a:avLst/>
          </a:prstGeom>
          <a:noFill/>
        </p:spPr>
        <p:txBody>
          <a:bodyPr wrap="square" rtlCol="0">
            <a:spAutoFit/>
          </a:bodyPr>
          <a:lstStyle/>
          <a:p>
            <a:pPr algn="ctr"/>
            <a:r>
              <a:rPr lang="en-US" sz="1000" i="1" dirty="0">
                <a:solidFill>
                  <a:schemeClr val="tx1">
                    <a:lumMod val="50000"/>
                  </a:schemeClr>
                </a:solidFill>
                <a:latin typeface="+mj-lt"/>
                <a:ea typeface="Segoe UI Black" panose="020B0A02040204020203" pitchFamily="34" charset="0"/>
                <a:cs typeface="Rubik Medium" pitchFamily="2" charset="-79"/>
              </a:rPr>
              <a:t>2020/21</a:t>
            </a:r>
            <a:endParaRPr lang="en-US" sz="1000" i="1" dirty="0">
              <a:solidFill>
                <a:srgbClr val="000000"/>
              </a:solidFill>
              <a:latin typeface="+mj-lt"/>
              <a:ea typeface="Segoe UI Black" panose="020B0A02040204020203" pitchFamily="34" charset="0"/>
              <a:cs typeface="Rubik Medium" pitchFamily="2" charset="-79"/>
            </a:endParaRPr>
          </a:p>
        </p:txBody>
      </p:sp>
      <p:sp>
        <p:nvSpPr>
          <p:cNvPr id="9" name="TextBox 8"/>
          <p:cNvSpPr txBox="1"/>
          <p:nvPr/>
        </p:nvSpPr>
        <p:spPr>
          <a:xfrm>
            <a:off x="10797989" y="2797228"/>
            <a:ext cx="703641" cy="246221"/>
          </a:xfrm>
          <a:prstGeom prst="rect">
            <a:avLst/>
          </a:prstGeom>
          <a:noFill/>
        </p:spPr>
        <p:txBody>
          <a:bodyPr wrap="square" rtlCol="0">
            <a:spAutoFit/>
          </a:bodyPr>
          <a:lstStyle/>
          <a:p>
            <a:pPr algn="ctr"/>
            <a:r>
              <a:rPr lang="en-US" sz="1000" i="1" dirty="0">
                <a:solidFill>
                  <a:schemeClr val="tx1">
                    <a:lumMod val="50000"/>
                  </a:schemeClr>
                </a:solidFill>
                <a:latin typeface="+mj-lt"/>
                <a:ea typeface="Segoe UI Black" panose="020B0A02040204020203" pitchFamily="34" charset="0"/>
                <a:cs typeface="Rubik Medium" pitchFamily="2" charset="-79"/>
              </a:rPr>
              <a:t>2021/22</a:t>
            </a:r>
            <a:endParaRPr lang="en-US" sz="1000" i="1" dirty="0">
              <a:solidFill>
                <a:srgbClr val="000000"/>
              </a:solidFill>
              <a:latin typeface="+mj-lt"/>
              <a:ea typeface="Segoe UI Black" panose="020B0A02040204020203" pitchFamily="34" charset="0"/>
              <a:cs typeface="Rubik Medium" pitchFamily="2" charset="-79"/>
            </a:endParaRPr>
          </a:p>
        </p:txBody>
      </p:sp>
      <p:pic>
        <p:nvPicPr>
          <p:cNvPr id="4" name="Picture 3">
            <a:extLst>
              <a:ext uri="{FF2B5EF4-FFF2-40B4-BE49-F238E27FC236}">
                <a16:creationId xmlns:a16="http://schemas.microsoft.com/office/drawing/2014/main" id="{00F4E74F-2E43-803A-202B-DA8A0EEF1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322" y="1282598"/>
            <a:ext cx="1421039" cy="1522663"/>
          </a:xfrm>
          <a:prstGeom prst="rect">
            <a:avLst/>
          </a:prstGeom>
        </p:spPr>
      </p:pic>
      <p:sp>
        <p:nvSpPr>
          <p:cNvPr id="6" name="TextBox 5">
            <a:extLst>
              <a:ext uri="{FF2B5EF4-FFF2-40B4-BE49-F238E27FC236}">
                <a16:creationId xmlns:a16="http://schemas.microsoft.com/office/drawing/2014/main" id="{E1684C18-E7B2-8E7F-EFAC-D1746C3F949F}"/>
              </a:ext>
            </a:extLst>
          </p:cNvPr>
          <p:cNvSpPr txBox="1"/>
          <p:nvPr/>
        </p:nvSpPr>
        <p:spPr>
          <a:xfrm>
            <a:off x="7452178" y="2762166"/>
            <a:ext cx="835214" cy="246221"/>
          </a:xfrm>
          <a:prstGeom prst="rect">
            <a:avLst/>
          </a:prstGeom>
          <a:noFill/>
        </p:spPr>
        <p:txBody>
          <a:bodyPr wrap="square" rtlCol="0">
            <a:spAutoFit/>
          </a:bodyPr>
          <a:lstStyle/>
          <a:p>
            <a:pPr algn="ctr"/>
            <a:r>
              <a:rPr lang="en-US" sz="1000" i="1" dirty="0">
                <a:solidFill>
                  <a:schemeClr val="tx1">
                    <a:lumMod val="50000"/>
                  </a:schemeClr>
                </a:solidFill>
                <a:latin typeface="+mj-lt"/>
                <a:ea typeface="Segoe UI Black" panose="020B0A02040204020203" pitchFamily="34" charset="0"/>
                <a:cs typeface="Rubik Medium" pitchFamily="2" charset="-79"/>
              </a:rPr>
              <a:t>2023/2024</a:t>
            </a:r>
            <a:endParaRPr lang="en-US" sz="1000" i="1" dirty="0">
              <a:solidFill>
                <a:srgbClr val="000000"/>
              </a:solidFill>
              <a:latin typeface="+mj-lt"/>
              <a:ea typeface="Segoe UI Black" panose="020B0A02040204020203" pitchFamily="34" charset="0"/>
              <a:cs typeface="Rubik Medium" pitchFamily="2" charset="-79"/>
            </a:endParaRPr>
          </a:p>
        </p:txBody>
      </p:sp>
    </p:spTree>
    <p:extLst>
      <p:ext uri="{BB962C8B-B14F-4D97-AF65-F5344CB8AC3E}">
        <p14:creationId xmlns:p14="http://schemas.microsoft.com/office/powerpoint/2010/main" val="94821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6909141" y="2026826"/>
            <a:ext cx="8629783" cy="3063573"/>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0674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asvg="http://schemas.microsoft.com/office/drawing/2016/SVG/main" r:embed="rId5"/>
                </a:ext>
              </a:extLst>
            </a:blip>
            <a:stretch>
              <a:fillRect t="-151970" r="-621009" b="-1346787"/>
            </a:stretch>
          </a:blipFill>
        </p:spPr>
        <p:txBody>
          <a:bodyPr/>
          <a:lstStyle/>
          <a:p>
            <a:endParaRPr lang="en-US" sz="1200"/>
          </a:p>
        </p:txBody>
      </p:sp>
      <p:sp>
        <p:nvSpPr>
          <p:cNvPr id="4" name="Freeform 4"/>
          <p:cNvSpPr/>
          <p:nvPr/>
        </p:nvSpPr>
        <p:spPr>
          <a:xfrm>
            <a:off x="100674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asvg="http://schemas.microsoft.com/office/drawing/2016/SVG/main" r:embed="rId5"/>
                </a:ext>
              </a:extLst>
            </a:blip>
            <a:stretch>
              <a:fillRect t="-151970" r="-621009" b="-1346787"/>
            </a:stretch>
          </a:blipFill>
        </p:spPr>
        <p:txBody>
          <a:bodyPr/>
          <a:lstStyle/>
          <a:p>
            <a:endParaRPr lang="en-US" sz="1200"/>
          </a:p>
        </p:txBody>
      </p:sp>
      <p:grpSp>
        <p:nvGrpSpPr>
          <p:cNvPr id="5" name="Group 5"/>
          <p:cNvGrpSpPr/>
          <p:nvPr/>
        </p:nvGrpSpPr>
        <p:grpSpPr>
          <a:xfrm>
            <a:off x="10360582" y="5628118"/>
            <a:ext cx="544082" cy="544082"/>
            <a:chOff x="0" y="0"/>
            <a:chExt cx="812800" cy="812800"/>
          </a:xfrm>
        </p:grpSpPr>
        <p:sp>
          <p:nvSpPr>
            <p:cNvPr id="6" name="Freeform 6"/>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txBody>
            <a:bodyPr/>
            <a:lstStyle/>
            <a:p>
              <a:endParaRPr lang="en-US" sz="1200"/>
            </a:p>
          </p:txBody>
        </p:sp>
        <p:sp>
          <p:nvSpPr>
            <p:cNvPr id="7" name="TextBox 7"/>
            <p:cNvSpPr txBox="1"/>
            <p:nvPr/>
          </p:nvSpPr>
          <p:spPr>
            <a:xfrm>
              <a:off x="139700" y="92075"/>
              <a:ext cx="533400" cy="581025"/>
            </a:xfrm>
            <a:prstGeom prst="rect">
              <a:avLst/>
            </a:prstGeom>
          </p:spPr>
          <p:txBody>
            <a:bodyPr lIns="33867" tIns="33867" rIns="33867" bIns="33867" rtlCol="0" anchor="ctr"/>
            <a:lstStyle/>
            <a:p>
              <a:pPr algn="ctr">
                <a:lnSpc>
                  <a:spcPts val="2440"/>
                </a:lnSpc>
              </a:pPr>
              <a:endParaRPr sz="1200"/>
            </a:p>
          </p:txBody>
        </p:sp>
      </p:grpSp>
      <p:grpSp>
        <p:nvGrpSpPr>
          <p:cNvPr id="8" name="Group 8"/>
          <p:cNvGrpSpPr/>
          <p:nvPr/>
        </p:nvGrpSpPr>
        <p:grpSpPr>
          <a:xfrm>
            <a:off x="254000" y="1942028"/>
            <a:ext cx="1307264" cy="389965"/>
            <a:chOff x="0" y="0"/>
            <a:chExt cx="520262" cy="155197"/>
          </a:xfrm>
        </p:grpSpPr>
        <p:sp>
          <p:nvSpPr>
            <p:cNvPr id="9" name="Freeform 9"/>
            <p:cNvSpPr/>
            <p:nvPr/>
          </p:nvSpPr>
          <p:spPr>
            <a:xfrm>
              <a:off x="0" y="0"/>
              <a:ext cx="520262" cy="155197"/>
            </a:xfrm>
            <a:custGeom>
              <a:avLst/>
              <a:gdLst/>
              <a:ahLst/>
              <a:cxnLst/>
              <a:rect l="l" t="t" r="r" b="b"/>
              <a:pathLst>
                <a:path w="520262" h="155197">
                  <a:moveTo>
                    <a:pt x="77599" y="0"/>
                  </a:moveTo>
                  <a:lnTo>
                    <a:pt x="442663" y="0"/>
                  </a:lnTo>
                  <a:cubicBezTo>
                    <a:pt x="485520" y="0"/>
                    <a:pt x="520262" y="34742"/>
                    <a:pt x="520262" y="77599"/>
                  </a:cubicBezTo>
                  <a:lnTo>
                    <a:pt x="520262" y="77599"/>
                  </a:lnTo>
                  <a:cubicBezTo>
                    <a:pt x="520262" y="120455"/>
                    <a:pt x="485520" y="155197"/>
                    <a:pt x="442663" y="155197"/>
                  </a:cubicBezTo>
                  <a:lnTo>
                    <a:pt x="77599" y="155197"/>
                  </a:lnTo>
                  <a:cubicBezTo>
                    <a:pt x="34742" y="155197"/>
                    <a:pt x="0" y="120455"/>
                    <a:pt x="0" y="77599"/>
                  </a:cubicBezTo>
                  <a:lnTo>
                    <a:pt x="0" y="77599"/>
                  </a:lnTo>
                  <a:cubicBezTo>
                    <a:pt x="0" y="34742"/>
                    <a:pt x="34742" y="0"/>
                    <a:pt x="77599" y="0"/>
                  </a:cubicBezTo>
                  <a:close/>
                </a:path>
              </a:pathLst>
            </a:custGeom>
            <a:solidFill>
              <a:srgbClr val="015438"/>
            </a:solidFill>
          </p:spPr>
          <p:txBody>
            <a:bodyPr/>
            <a:lstStyle/>
            <a:p>
              <a:endParaRPr lang="en-US" sz="1200"/>
            </a:p>
          </p:txBody>
        </p:sp>
        <p:sp>
          <p:nvSpPr>
            <p:cNvPr id="10" name="TextBox 10"/>
            <p:cNvSpPr txBox="1"/>
            <p:nvPr/>
          </p:nvSpPr>
          <p:spPr>
            <a:xfrm>
              <a:off x="0" y="-47625"/>
              <a:ext cx="520262" cy="202822"/>
            </a:xfrm>
            <a:prstGeom prst="rect">
              <a:avLst/>
            </a:prstGeom>
          </p:spPr>
          <p:txBody>
            <a:bodyPr lIns="33867" tIns="33867" rIns="33867" bIns="33867" rtlCol="0" anchor="ctr"/>
            <a:lstStyle/>
            <a:p>
              <a:pPr algn="ctr">
                <a:lnSpc>
                  <a:spcPts val="2440"/>
                </a:lnSpc>
              </a:pPr>
              <a:endParaRPr sz="1200"/>
            </a:p>
          </p:txBody>
        </p:sp>
      </p:grpSp>
      <p:grpSp>
        <p:nvGrpSpPr>
          <p:cNvPr id="11" name="Group 11"/>
          <p:cNvGrpSpPr/>
          <p:nvPr/>
        </p:nvGrpSpPr>
        <p:grpSpPr>
          <a:xfrm>
            <a:off x="272123" y="3047836"/>
            <a:ext cx="1307264" cy="389965"/>
            <a:chOff x="0" y="0"/>
            <a:chExt cx="520262" cy="155197"/>
          </a:xfrm>
        </p:grpSpPr>
        <p:sp>
          <p:nvSpPr>
            <p:cNvPr id="12" name="Freeform 12"/>
            <p:cNvSpPr/>
            <p:nvPr/>
          </p:nvSpPr>
          <p:spPr>
            <a:xfrm>
              <a:off x="0" y="0"/>
              <a:ext cx="520262" cy="155197"/>
            </a:xfrm>
            <a:custGeom>
              <a:avLst/>
              <a:gdLst/>
              <a:ahLst/>
              <a:cxnLst/>
              <a:rect l="l" t="t" r="r" b="b"/>
              <a:pathLst>
                <a:path w="520262" h="155197">
                  <a:moveTo>
                    <a:pt x="77599" y="0"/>
                  </a:moveTo>
                  <a:lnTo>
                    <a:pt x="442663" y="0"/>
                  </a:lnTo>
                  <a:cubicBezTo>
                    <a:pt x="485520" y="0"/>
                    <a:pt x="520262" y="34742"/>
                    <a:pt x="520262" y="77599"/>
                  </a:cubicBezTo>
                  <a:lnTo>
                    <a:pt x="520262" y="77599"/>
                  </a:lnTo>
                  <a:cubicBezTo>
                    <a:pt x="520262" y="120455"/>
                    <a:pt x="485520" y="155197"/>
                    <a:pt x="442663" y="155197"/>
                  </a:cubicBezTo>
                  <a:lnTo>
                    <a:pt x="77599" y="155197"/>
                  </a:lnTo>
                  <a:cubicBezTo>
                    <a:pt x="34742" y="155197"/>
                    <a:pt x="0" y="120455"/>
                    <a:pt x="0" y="77599"/>
                  </a:cubicBezTo>
                  <a:lnTo>
                    <a:pt x="0" y="77599"/>
                  </a:lnTo>
                  <a:cubicBezTo>
                    <a:pt x="0" y="34742"/>
                    <a:pt x="34742" y="0"/>
                    <a:pt x="77599" y="0"/>
                  </a:cubicBezTo>
                  <a:close/>
                </a:path>
              </a:pathLst>
            </a:custGeom>
            <a:solidFill>
              <a:srgbClr val="015438"/>
            </a:solidFill>
          </p:spPr>
          <p:txBody>
            <a:bodyPr/>
            <a:lstStyle/>
            <a:p>
              <a:endParaRPr lang="en-US" sz="1200"/>
            </a:p>
          </p:txBody>
        </p:sp>
        <p:sp>
          <p:nvSpPr>
            <p:cNvPr id="13" name="TextBox 13"/>
            <p:cNvSpPr txBox="1"/>
            <p:nvPr/>
          </p:nvSpPr>
          <p:spPr>
            <a:xfrm>
              <a:off x="0" y="-47625"/>
              <a:ext cx="520262" cy="202822"/>
            </a:xfrm>
            <a:prstGeom prst="rect">
              <a:avLst/>
            </a:prstGeom>
          </p:spPr>
          <p:txBody>
            <a:bodyPr lIns="33867" tIns="33867" rIns="33867" bIns="33867" rtlCol="0" anchor="ctr"/>
            <a:lstStyle/>
            <a:p>
              <a:pPr algn="ctr">
                <a:lnSpc>
                  <a:spcPts val="2440"/>
                </a:lnSpc>
              </a:pPr>
              <a:endParaRPr sz="1200"/>
            </a:p>
          </p:txBody>
        </p:sp>
      </p:grpSp>
      <p:grpSp>
        <p:nvGrpSpPr>
          <p:cNvPr id="14" name="Group 14"/>
          <p:cNvGrpSpPr/>
          <p:nvPr/>
        </p:nvGrpSpPr>
        <p:grpSpPr>
          <a:xfrm>
            <a:off x="290247" y="4455114"/>
            <a:ext cx="1307264" cy="389965"/>
            <a:chOff x="0" y="0"/>
            <a:chExt cx="520262" cy="155197"/>
          </a:xfrm>
        </p:grpSpPr>
        <p:sp>
          <p:nvSpPr>
            <p:cNvPr id="15" name="Freeform 15"/>
            <p:cNvSpPr/>
            <p:nvPr/>
          </p:nvSpPr>
          <p:spPr>
            <a:xfrm>
              <a:off x="0" y="0"/>
              <a:ext cx="520262" cy="155197"/>
            </a:xfrm>
            <a:custGeom>
              <a:avLst/>
              <a:gdLst/>
              <a:ahLst/>
              <a:cxnLst/>
              <a:rect l="l" t="t" r="r" b="b"/>
              <a:pathLst>
                <a:path w="520262" h="155197">
                  <a:moveTo>
                    <a:pt x="77599" y="0"/>
                  </a:moveTo>
                  <a:lnTo>
                    <a:pt x="442663" y="0"/>
                  </a:lnTo>
                  <a:cubicBezTo>
                    <a:pt x="485520" y="0"/>
                    <a:pt x="520262" y="34742"/>
                    <a:pt x="520262" y="77599"/>
                  </a:cubicBezTo>
                  <a:lnTo>
                    <a:pt x="520262" y="77599"/>
                  </a:lnTo>
                  <a:cubicBezTo>
                    <a:pt x="520262" y="120455"/>
                    <a:pt x="485520" y="155197"/>
                    <a:pt x="442663" y="155197"/>
                  </a:cubicBezTo>
                  <a:lnTo>
                    <a:pt x="77599" y="155197"/>
                  </a:lnTo>
                  <a:cubicBezTo>
                    <a:pt x="34742" y="155197"/>
                    <a:pt x="0" y="120455"/>
                    <a:pt x="0" y="77599"/>
                  </a:cubicBezTo>
                  <a:lnTo>
                    <a:pt x="0" y="77599"/>
                  </a:lnTo>
                  <a:cubicBezTo>
                    <a:pt x="0" y="34742"/>
                    <a:pt x="34742" y="0"/>
                    <a:pt x="77599" y="0"/>
                  </a:cubicBezTo>
                  <a:close/>
                </a:path>
              </a:pathLst>
            </a:custGeom>
            <a:solidFill>
              <a:srgbClr val="015438"/>
            </a:solidFill>
          </p:spPr>
          <p:txBody>
            <a:bodyPr/>
            <a:lstStyle/>
            <a:p>
              <a:endParaRPr lang="en-US" sz="1200"/>
            </a:p>
          </p:txBody>
        </p:sp>
        <p:sp>
          <p:nvSpPr>
            <p:cNvPr id="16" name="TextBox 16"/>
            <p:cNvSpPr txBox="1"/>
            <p:nvPr/>
          </p:nvSpPr>
          <p:spPr>
            <a:xfrm>
              <a:off x="0" y="-47625"/>
              <a:ext cx="520262" cy="202822"/>
            </a:xfrm>
            <a:prstGeom prst="rect">
              <a:avLst/>
            </a:prstGeom>
          </p:spPr>
          <p:txBody>
            <a:bodyPr lIns="33867" tIns="33867" rIns="33867" bIns="33867" rtlCol="0" anchor="ctr"/>
            <a:lstStyle/>
            <a:p>
              <a:pPr algn="ctr">
                <a:lnSpc>
                  <a:spcPts val="2440"/>
                </a:lnSpc>
              </a:pPr>
              <a:endParaRPr sz="1200"/>
            </a:p>
          </p:txBody>
        </p:sp>
      </p:grpSp>
      <p:sp>
        <p:nvSpPr>
          <p:cNvPr id="18" name="Freeform 18"/>
          <p:cNvSpPr/>
          <p:nvPr/>
        </p:nvSpPr>
        <p:spPr>
          <a:xfrm>
            <a:off x="6843878" y="-171928"/>
            <a:ext cx="5680573" cy="7315320"/>
          </a:xfrm>
          <a:custGeom>
            <a:avLst/>
            <a:gdLst/>
            <a:ahLst/>
            <a:cxnLst/>
            <a:rect l="l" t="t" r="r" b="b"/>
            <a:pathLst>
              <a:path w="8520860" h="10972980">
                <a:moveTo>
                  <a:pt x="0" y="0"/>
                </a:moveTo>
                <a:lnTo>
                  <a:pt x="8520860" y="0"/>
                </a:lnTo>
                <a:lnTo>
                  <a:pt x="8520860" y="10972981"/>
                </a:lnTo>
                <a:lnTo>
                  <a:pt x="0" y="10972981"/>
                </a:lnTo>
                <a:lnTo>
                  <a:pt x="0" y="0"/>
                </a:lnTo>
                <a:close/>
              </a:path>
            </a:pathLst>
          </a:custGeom>
          <a:blipFill>
            <a:blip r:embed="rId6"/>
            <a:stretch>
              <a:fillRect l="-38137" t="-2832" r="-60501"/>
            </a:stretch>
          </a:blipFill>
        </p:spPr>
        <p:txBody>
          <a:bodyPr/>
          <a:lstStyle/>
          <a:p>
            <a:endParaRPr lang="en-US" sz="1200"/>
          </a:p>
        </p:txBody>
      </p:sp>
      <p:sp>
        <p:nvSpPr>
          <p:cNvPr id="19" name="TextBox 19"/>
          <p:cNvSpPr txBox="1"/>
          <p:nvPr/>
        </p:nvSpPr>
        <p:spPr>
          <a:xfrm>
            <a:off x="254000" y="415516"/>
            <a:ext cx="5181600" cy="1078950"/>
          </a:xfrm>
          <a:prstGeom prst="rect">
            <a:avLst/>
          </a:prstGeom>
        </p:spPr>
        <p:txBody>
          <a:bodyPr lIns="0" tIns="0" rIns="0" bIns="0" rtlCol="0" anchor="t">
            <a:spAutoFit/>
          </a:bodyPr>
          <a:lstStyle/>
          <a:p>
            <a:pPr>
              <a:lnSpc>
                <a:spcPts val="4386"/>
              </a:lnSpc>
            </a:pPr>
            <a:r>
              <a:rPr lang="en-US" sz="3133" b="1" dirty="0">
                <a:solidFill>
                  <a:srgbClr val="015438"/>
                </a:solidFill>
                <a:latin typeface="League Spartan"/>
              </a:rPr>
              <a:t>Our Purpose, Vision &amp; Mission </a:t>
            </a:r>
          </a:p>
        </p:txBody>
      </p:sp>
      <p:sp>
        <p:nvSpPr>
          <p:cNvPr id="20" name="TextBox 20"/>
          <p:cNvSpPr txBox="1"/>
          <p:nvPr/>
        </p:nvSpPr>
        <p:spPr>
          <a:xfrm>
            <a:off x="366688" y="1967075"/>
            <a:ext cx="1081888" cy="295978"/>
          </a:xfrm>
          <a:prstGeom prst="rect">
            <a:avLst/>
          </a:prstGeom>
        </p:spPr>
        <p:txBody>
          <a:bodyPr lIns="0" tIns="0" rIns="0" bIns="0" rtlCol="0" anchor="t">
            <a:spAutoFit/>
          </a:bodyPr>
          <a:lstStyle/>
          <a:p>
            <a:pPr algn="ctr">
              <a:lnSpc>
                <a:spcPts val="2455"/>
              </a:lnSpc>
            </a:pPr>
            <a:r>
              <a:rPr lang="en-US" sz="1753" dirty="0">
                <a:solidFill>
                  <a:srgbClr val="FFFFFF"/>
                </a:solidFill>
                <a:latin typeface="Montserrat Bold"/>
              </a:rPr>
              <a:t>Purpose</a:t>
            </a:r>
          </a:p>
        </p:txBody>
      </p:sp>
      <p:sp>
        <p:nvSpPr>
          <p:cNvPr id="21" name="TextBox 21"/>
          <p:cNvSpPr txBox="1"/>
          <p:nvPr/>
        </p:nvSpPr>
        <p:spPr>
          <a:xfrm>
            <a:off x="384811" y="3071410"/>
            <a:ext cx="1081888" cy="295978"/>
          </a:xfrm>
          <a:prstGeom prst="rect">
            <a:avLst/>
          </a:prstGeom>
        </p:spPr>
        <p:txBody>
          <a:bodyPr lIns="0" tIns="0" rIns="0" bIns="0" rtlCol="0" anchor="t">
            <a:spAutoFit/>
          </a:bodyPr>
          <a:lstStyle/>
          <a:p>
            <a:pPr algn="ctr">
              <a:lnSpc>
                <a:spcPts val="2455"/>
              </a:lnSpc>
            </a:pPr>
            <a:r>
              <a:rPr lang="en-US" sz="1753">
                <a:solidFill>
                  <a:srgbClr val="FFFFFF"/>
                </a:solidFill>
                <a:latin typeface="Montserrat Bold"/>
              </a:rPr>
              <a:t>Vision</a:t>
            </a:r>
          </a:p>
        </p:txBody>
      </p:sp>
      <p:sp>
        <p:nvSpPr>
          <p:cNvPr id="22" name="TextBox 22"/>
          <p:cNvSpPr txBox="1"/>
          <p:nvPr/>
        </p:nvSpPr>
        <p:spPr>
          <a:xfrm>
            <a:off x="290247" y="2472836"/>
            <a:ext cx="5303384" cy="225896"/>
          </a:xfrm>
          <a:prstGeom prst="rect">
            <a:avLst/>
          </a:prstGeom>
        </p:spPr>
        <p:txBody>
          <a:bodyPr lIns="0" tIns="0" rIns="0" bIns="0" rtlCol="0" anchor="t">
            <a:spAutoFit/>
          </a:bodyPr>
          <a:lstStyle/>
          <a:p>
            <a:pPr algn="just">
              <a:lnSpc>
                <a:spcPts val="1907"/>
              </a:lnSpc>
            </a:pPr>
            <a:r>
              <a:rPr lang="en-US" sz="1362">
                <a:solidFill>
                  <a:srgbClr val="015438"/>
                </a:solidFill>
                <a:latin typeface="Montserrat"/>
              </a:rPr>
              <a:t>“Inspire Innovative and Inclusive Eco-Friendly living”</a:t>
            </a:r>
          </a:p>
        </p:txBody>
      </p:sp>
      <p:sp>
        <p:nvSpPr>
          <p:cNvPr id="23" name="TextBox 23"/>
          <p:cNvSpPr txBox="1"/>
          <p:nvPr/>
        </p:nvSpPr>
        <p:spPr>
          <a:xfrm>
            <a:off x="308371" y="3583851"/>
            <a:ext cx="5303384" cy="469552"/>
          </a:xfrm>
          <a:prstGeom prst="rect">
            <a:avLst/>
          </a:prstGeom>
        </p:spPr>
        <p:txBody>
          <a:bodyPr lIns="0" tIns="0" rIns="0" bIns="0" rtlCol="0" anchor="t">
            <a:spAutoFit/>
          </a:bodyPr>
          <a:lstStyle/>
          <a:p>
            <a:pPr algn="just">
              <a:lnSpc>
                <a:spcPts val="1907"/>
              </a:lnSpc>
            </a:pPr>
            <a:r>
              <a:rPr lang="en-US" sz="1362">
                <a:solidFill>
                  <a:srgbClr val="015438"/>
                </a:solidFill>
                <a:latin typeface="Montserrat"/>
              </a:rPr>
              <a:t>To be the leading provider of innovative, sustainable and environmental friendly products and solutions.</a:t>
            </a:r>
          </a:p>
        </p:txBody>
      </p:sp>
      <p:sp>
        <p:nvSpPr>
          <p:cNvPr id="24" name="TextBox 24"/>
          <p:cNvSpPr txBox="1"/>
          <p:nvPr/>
        </p:nvSpPr>
        <p:spPr>
          <a:xfrm>
            <a:off x="272124" y="5034069"/>
            <a:ext cx="5776681" cy="713209"/>
          </a:xfrm>
          <a:prstGeom prst="rect">
            <a:avLst/>
          </a:prstGeom>
        </p:spPr>
        <p:txBody>
          <a:bodyPr lIns="0" tIns="0" rIns="0" bIns="0" rtlCol="0" anchor="t">
            <a:spAutoFit/>
          </a:bodyPr>
          <a:lstStyle/>
          <a:p>
            <a:pPr algn="just">
              <a:lnSpc>
                <a:spcPts val="1907"/>
              </a:lnSpc>
            </a:pPr>
            <a:r>
              <a:rPr lang="en-US" sz="1362">
                <a:solidFill>
                  <a:srgbClr val="015438"/>
                </a:solidFill>
                <a:latin typeface="Montserrat"/>
              </a:rPr>
              <a:t>To be the globally preferred choice by delivering value to all stakeholders through a range of sustainable and environmental friendly products and solutions.</a:t>
            </a:r>
          </a:p>
        </p:txBody>
      </p:sp>
      <p:sp>
        <p:nvSpPr>
          <p:cNvPr id="25" name="TextBox 25"/>
          <p:cNvSpPr txBox="1"/>
          <p:nvPr/>
        </p:nvSpPr>
        <p:spPr>
          <a:xfrm>
            <a:off x="402935" y="4478688"/>
            <a:ext cx="1081888" cy="295978"/>
          </a:xfrm>
          <a:prstGeom prst="rect">
            <a:avLst/>
          </a:prstGeom>
        </p:spPr>
        <p:txBody>
          <a:bodyPr lIns="0" tIns="0" rIns="0" bIns="0" rtlCol="0" anchor="t">
            <a:spAutoFit/>
          </a:bodyPr>
          <a:lstStyle/>
          <a:p>
            <a:pPr algn="ctr">
              <a:lnSpc>
                <a:spcPts val="2455"/>
              </a:lnSpc>
            </a:pPr>
            <a:r>
              <a:rPr lang="en-US" sz="1753">
                <a:solidFill>
                  <a:srgbClr val="FFFFFF"/>
                </a:solidFill>
                <a:latin typeface="Montserrat Bold"/>
              </a:rPr>
              <a:t>Mission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men holding a piece of paper&#10;&#10;Description automatically generated">
            <a:extLst>
              <a:ext uri="{FF2B5EF4-FFF2-40B4-BE49-F238E27FC236}">
                <a16:creationId xmlns:a16="http://schemas.microsoft.com/office/drawing/2014/main" id="{0A21F889-64D6-2B79-83E0-07D9D666C5C4}"/>
              </a:ext>
            </a:extLst>
          </p:cNvPr>
          <p:cNvPicPr>
            <a:picLocks noChangeAspect="1"/>
          </p:cNvPicPr>
          <p:nvPr/>
        </p:nvPicPr>
        <p:blipFill rotWithShape="1">
          <a:blip r:embed="rId2">
            <a:extLst>
              <a:ext uri="{28A0092B-C50C-407E-A947-70E740481C1C}">
                <a14:useLocalDpi xmlns:a14="http://schemas.microsoft.com/office/drawing/2010/main" val="0"/>
              </a:ext>
            </a:extLst>
          </a:blip>
          <a:srcRect l="12043" r="5587"/>
          <a:stretch/>
        </p:blipFill>
        <p:spPr>
          <a:xfrm>
            <a:off x="-223394" y="749363"/>
            <a:ext cx="7776950" cy="6293464"/>
          </a:xfrm>
          <a:prstGeom prst="rect">
            <a:avLst/>
          </a:prstGeom>
        </p:spPr>
      </p:pic>
      <p:pic>
        <p:nvPicPr>
          <p:cNvPr id="26" name="Picture 25">
            <a:extLst>
              <a:ext uri="{FF2B5EF4-FFF2-40B4-BE49-F238E27FC236}">
                <a16:creationId xmlns:a16="http://schemas.microsoft.com/office/drawing/2014/main" id="{0490D6A5-5931-1CCA-54DD-78EFC33D5868}"/>
              </a:ext>
            </a:extLst>
          </p:cNvPr>
          <p:cNvPicPr>
            <a:picLocks noChangeAspect="1"/>
          </p:cNvPicPr>
          <p:nvPr/>
        </p:nvPicPr>
        <p:blipFill rotWithShape="1">
          <a:blip r:embed="rId3"/>
          <a:srcRect l="1333"/>
          <a:stretch/>
        </p:blipFill>
        <p:spPr>
          <a:xfrm>
            <a:off x="7227651" y="-48637"/>
            <a:ext cx="4964349" cy="7091464"/>
          </a:xfrm>
          <a:prstGeom prst="rect">
            <a:avLst/>
          </a:prstGeom>
        </p:spPr>
      </p:pic>
      <p:sp>
        <p:nvSpPr>
          <p:cNvPr id="4" name="TextBox 19">
            <a:extLst>
              <a:ext uri="{FF2B5EF4-FFF2-40B4-BE49-F238E27FC236}">
                <a16:creationId xmlns:a16="http://schemas.microsoft.com/office/drawing/2014/main" id="{5055D84E-2883-769B-8C57-E88E1FBDDB94}"/>
              </a:ext>
            </a:extLst>
          </p:cNvPr>
          <p:cNvSpPr txBox="1"/>
          <p:nvPr/>
        </p:nvSpPr>
        <p:spPr>
          <a:xfrm>
            <a:off x="89311" y="138844"/>
            <a:ext cx="7371803" cy="528286"/>
          </a:xfrm>
          <a:prstGeom prst="rect">
            <a:avLst/>
          </a:prstGeom>
        </p:spPr>
        <p:txBody>
          <a:bodyPr wrap="square" lIns="0" tIns="0" rIns="0" bIns="0" rtlCol="0" anchor="t">
            <a:spAutoFit/>
          </a:bodyPr>
          <a:lstStyle/>
          <a:p>
            <a:pPr>
              <a:lnSpc>
                <a:spcPts val="4386"/>
              </a:lnSpc>
            </a:pPr>
            <a:r>
              <a:rPr lang="en-US" sz="3600" b="1" dirty="0">
                <a:solidFill>
                  <a:srgbClr val="015438"/>
                </a:solidFill>
                <a:latin typeface="League Spartan"/>
              </a:rPr>
              <a:t>Entwine- Our Roadmap for ESG</a:t>
            </a:r>
          </a:p>
        </p:txBody>
      </p:sp>
      <p:pic>
        <p:nvPicPr>
          <p:cNvPr id="3" name="Picture 2">
            <a:extLst>
              <a:ext uri="{FF2B5EF4-FFF2-40B4-BE49-F238E27FC236}">
                <a16:creationId xmlns:a16="http://schemas.microsoft.com/office/drawing/2014/main" id="{2B10D748-AB8C-792B-1880-33F94CF922A6}"/>
              </a:ext>
            </a:extLst>
          </p:cNvPr>
          <p:cNvPicPr>
            <a:picLocks noChangeAspect="1"/>
          </p:cNvPicPr>
          <p:nvPr/>
        </p:nvPicPr>
        <p:blipFill rotWithShape="1">
          <a:blip r:embed="rId4"/>
          <a:srcRect t="6798"/>
          <a:stretch/>
        </p:blipFill>
        <p:spPr>
          <a:xfrm>
            <a:off x="11018536" y="6089183"/>
            <a:ext cx="1173464" cy="953644"/>
          </a:xfrm>
          <a:prstGeom prst="rect">
            <a:avLst/>
          </a:prstGeom>
        </p:spPr>
      </p:pic>
    </p:spTree>
    <p:extLst>
      <p:ext uri="{BB962C8B-B14F-4D97-AF65-F5344CB8AC3E}">
        <p14:creationId xmlns:p14="http://schemas.microsoft.com/office/powerpoint/2010/main" val="86844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3163" y="1218592"/>
            <a:ext cx="10145595" cy="4953609"/>
            <a:chOff x="0" y="0"/>
            <a:chExt cx="20291189" cy="9907217"/>
          </a:xfrm>
        </p:grpSpPr>
        <p:sp>
          <p:nvSpPr>
            <p:cNvPr id="3" name="Freeform 3"/>
            <p:cNvSpPr/>
            <p:nvPr/>
          </p:nvSpPr>
          <p:spPr>
            <a:xfrm>
              <a:off x="5024041" y="1441935"/>
              <a:ext cx="3039370" cy="3073952"/>
            </a:xfrm>
            <a:custGeom>
              <a:avLst/>
              <a:gdLst/>
              <a:ahLst/>
              <a:cxnLst/>
              <a:rect l="l" t="t" r="r" b="b"/>
              <a:pathLst>
                <a:path w="3039370" h="3073952">
                  <a:moveTo>
                    <a:pt x="0" y="0"/>
                  </a:moveTo>
                  <a:lnTo>
                    <a:pt x="3039370" y="0"/>
                  </a:lnTo>
                  <a:lnTo>
                    <a:pt x="3039370" y="3073951"/>
                  </a:lnTo>
                  <a:lnTo>
                    <a:pt x="0" y="3073951"/>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0" y="0"/>
              <a:ext cx="10737586" cy="6039892"/>
            </a:xfrm>
            <a:custGeom>
              <a:avLst/>
              <a:gdLst/>
              <a:ahLst/>
              <a:cxnLst/>
              <a:rect l="l" t="t" r="r" b="b"/>
              <a:pathLst>
                <a:path w="10737586" h="6039892">
                  <a:moveTo>
                    <a:pt x="0" y="0"/>
                  </a:moveTo>
                  <a:lnTo>
                    <a:pt x="10737586" y="0"/>
                  </a:lnTo>
                  <a:lnTo>
                    <a:pt x="10737586" y="6039892"/>
                  </a:lnTo>
                  <a:lnTo>
                    <a:pt x="0" y="6039892"/>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10704710" y="0"/>
              <a:ext cx="9574891" cy="5598885"/>
            </a:xfrm>
            <a:custGeom>
              <a:avLst/>
              <a:gdLst/>
              <a:ahLst/>
              <a:cxnLst/>
              <a:rect l="l" t="t" r="r" b="b"/>
              <a:pathLst>
                <a:path w="9574891" h="5598885">
                  <a:moveTo>
                    <a:pt x="0" y="0"/>
                  </a:moveTo>
                  <a:lnTo>
                    <a:pt x="9574891" y="0"/>
                  </a:lnTo>
                  <a:lnTo>
                    <a:pt x="9574891" y="5598885"/>
                  </a:lnTo>
                  <a:lnTo>
                    <a:pt x="0" y="5598885"/>
                  </a:lnTo>
                  <a:lnTo>
                    <a:pt x="0" y="0"/>
                  </a:lnTo>
                  <a:close/>
                </a:path>
              </a:pathLst>
            </a:custGeom>
            <a:blipFill>
              <a:blip r:embed="rId5"/>
              <a:stretch>
                <a:fillRect t="-6826" b="-6826"/>
              </a:stretch>
            </a:blipFill>
          </p:spPr>
          <p:txBody>
            <a:bodyPr/>
            <a:lstStyle/>
            <a:p>
              <a:endParaRPr lang="en-US" sz="1200"/>
            </a:p>
          </p:txBody>
        </p:sp>
        <p:sp>
          <p:nvSpPr>
            <p:cNvPr id="6" name="Freeform 6"/>
            <p:cNvSpPr/>
            <p:nvPr/>
          </p:nvSpPr>
          <p:spPr>
            <a:xfrm>
              <a:off x="10716299" y="5552531"/>
              <a:ext cx="9574891" cy="4266738"/>
            </a:xfrm>
            <a:custGeom>
              <a:avLst/>
              <a:gdLst/>
              <a:ahLst/>
              <a:cxnLst/>
              <a:rect l="l" t="t" r="r" b="b"/>
              <a:pathLst>
                <a:path w="9574891" h="4266738">
                  <a:moveTo>
                    <a:pt x="0" y="0"/>
                  </a:moveTo>
                  <a:lnTo>
                    <a:pt x="9574890" y="0"/>
                  </a:lnTo>
                  <a:lnTo>
                    <a:pt x="9574890" y="4266738"/>
                  </a:lnTo>
                  <a:lnTo>
                    <a:pt x="0" y="4266738"/>
                  </a:lnTo>
                  <a:lnTo>
                    <a:pt x="0" y="0"/>
                  </a:lnTo>
                  <a:close/>
                </a:path>
              </a:pathLst>
            </a:custGeom>
            <a:blipFill>
              <a:blip r:embed="rId6"/>
              <a:stretch>
                <a:fillRect t="-40955" r="-5006" b="-35777"/>
              </a:stretch>
            </a:blipFill>
          </p:spPr>
          <p:txBody>
            <a:bodyPr/>
            <a:lstStyle/>
            <a:p>
              <a:endParaRPr lang="en-US" sz="1200"/>
            </a:p>
          </p:txBody>
        </p:sp>
        <p:sp>
          <p:nvSpPr>
            <p:cNvPr id="7" name="Freeform 7"/>
            <p:cNvSpPr/>
            <p:nvPr/>
          </p:nvSpPr>
          <p:spPr>
            <a:xfrm>
              <a:off x="0" y="5640479"/>
              <a:ext cx="10716299" cy="4266738"/>
            </a:xfrm>
            <a:custGeom>
              <a:avLst/>
              <a:gdLst/>
              <a:ahLst/>
              <a:cxnLst/>
              <a:rect l="l" t="t" r="r" b="b"/>
              <a:pathLst>
                <a:path w="10716299" h="4266738">
                  <a:moveTo>
                    <a:pt x="0" y="0"/>
                  </a:moveTo>
                  <a:lnTo>
                    <a:pt x="10716299" y="0"/>
                  </a:lnTo>
                  <a:lnTo>
                    <a:pt x="10716299" y="4266738"/>
                  </a:lnTo>
                  <a:lnTo>
                    <a:pt x="0" y="4266738"/>
                  </a:lnTo>
                  <a:lnTo>
                    <a:pt x="0" y="0"/>
                  </a:lnTo>
                  <a:close/>
                </a:path>
              </a:pathLst>
            </a:custGeom>
            <a:blipFill>
              <a:blip r:embed="rId7"/>
              <a:stretch>
                <a:fillRect t="-51750" b="-36619"/>
              </a:stretch>
            </a:blipFill>
          </p:spPr>
          <p:txBody>
            <a:bodyPr/>
            <a:lstStyle/>
            <a:p>
              <a:endParaRPr lang="en-US" sz="1200"/>
            </a:p>
          </p:txBody>
        </p:sp>
      </p:grpSp>
      <p:grpSp>
        <p:nvGrpSpPr>
          <p:cNvPr id="14" name="Group 14"/>
          <p:cNvGrpSpPr/>
          <p:nvPr/>
        </p:nvGrpSpPr>
        <p:grpSpPr>
          <a:xfrm>
            <a:off x="603163" y="1218592"/>
            <a:ext cx="11080837" cy="5410809"/>
            <a:chOff x="0" y="0"/>
            <a:chExt cx="20291189" cy="9907217"/>
          </a:xfrm>
        </p:grpSpPr>
        <p:sp>
          <p:nvSpPr>
            <p:cNvPr id="15" name="Freeform 15"/>
            <p:cNvSpPr/>
            <p:nvPr/>
          </p:nvSpPr>
          <p:spPr>
            <a:xfrm>
              <a:off x="5024041" y="1441935"/>
              <a:ext cx="3039370" cy="3073952"/>
            </a:xfrm>
            <a:custGeom>
              <a:avLst/>
              <a:gdLst/>
              <a:ahLst/>
              <a:cxnLst/>
              <a:rect l="l" t="t" r="r" b="b"/>
              <a:pathLst>
                <a:path w="3039370" h="3073952">
                  <a:moveTo>
                    <a:pt x="0" y="0"/>
                  </a:moveTo>
                  <a:lnTo>
                    <a:pt x="3039370" y="0"/>
                  </a:lnTo>
                  <a:lnTo>
                    <a:pt x="3039370" y="3073951"/>
                  </a:lnTo>
                  <a:lnTo>
                    <a:pt x="0" y="3073951"/>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6" name="Freeform 16"/>
            <p:cNvSpPr/>
            <p:nvPr/>
          </p:nvSpPr>
          <p:spPr>
            <a:xfrm>
              <a:off x="0" y="0"/>
              <a:ext cx="10737586" cy="6039892"/>
            </a:xfrm>
            <a:custGeom>
              <a:avLst/>
              <a:gdLst/>
              <a:ahLst/>
              <a:cxnLst/>
              <a:rect l="l" t="t" r="r" b="b"/>
              <a:pathLst>
                <a:path w="10737586" h="6039892">
                  <a:moveTo>
                    <a:pt x="0" y="0"/>
                  </a:moveTo>
                  <a:lnTo>
                    <a:pt x="10737586" y="0"/>
                  </a:lnTo>
                  <a:lnTo>
                    <a:pt x="10737586" y="6039892"/>
                  </a:lnTo>
                  <a:lnTo>
                    <a:pt x="0" y="6039892"/>
                  </a:lnTo>
                  <a:lnTo>
                    <a:pt x="0" y="0"/>
                  </a:lnTo>
                  <a:close/>
                </a:path>
              </a:pathLst>
            </a:custGeom>
            <a:blipFill>
              <a:blip r:embed="rId4"/>
              <a:stretch>
                <a:fillRect/>
              </a:stretch>
            </a:blipFill>
          </p:spPr>
          <p:txBody>
            <a:bodyPr/>
            <a:lstStyle/>
            <a:p>
              <a:endParaRPr lang="en-US" sz="1200"/>
            </a:p>
          </p:txBody>
        </p:sp>
        <p:sp>
          <p:nvSpPr>
            <p:cNvPr id="17" name="Freeform 17"/>
            <p:cNvSpPr/>
            <p:nvPr/>
          </p:nvSpPr>
          <p:spPr>
            <a:xfrm>
              <a:off x="10704710" y="0"/>
              <a:ext cx="9574891" cy="5598885"/>
            </a:xfrm>
            <a:custGeom>
              <a:avLst/>
              <a:gdLst/>
              <a:ahLst/>
              <a:cxnLst/>
              <a:rect l="l" t="t" r="r" b="b"/>
              <a:pathLst>
                <a:path w="9574891" h="5598885">
                  <a:moveTo>
                    <a:pt x="0" y="0"/>
                  </a:moveTo>
                  <a:lnTo>
                    <a:pt x="9574891" y="0"/>
                  </a:lnTo>
                  <a:lnTo>
                    <a:pt x="9574891" y="5598885"/>
                  </a:lnTo>
                  <a:lnTo>
                    <a:pt x="0" y="5598885"/>
                  </a:lnTo>
                  <a:lnTo>
                    <a:pt x="0" y="0"/>
                  </a:lnTo>
                  <a:close/>
                </a:path>
              </a:pathLst>
            </a:custGeom>
            <a:blipFill>
              <a:blip r:embed="rId5"/>
              <a:stretch>
                <a:fillRect t="-6826" b="-6826"/>
              </a:stretch>
            </a:blipFill>
          </p:spPr>
          <p:txBody>
            <a:bodyPr/>
            <a:lstStyle/>
            <a:p>
              <a:endParaRPr lang="en-US" sz="1200"/>
            </a:p>
          </p:txBody>
        </p:sp>
        <p:sp>
          <p:nvSpPr>
            <p:cNvPr id="18" name="Freeform 18"/>
            <p:cNvSpPr/>
            <p:nvPr/>
          </p:nvSpPr>
          <p:spPr>
            <a:xfrm>
              <a:off x="10716299" y="5552531"/>
              <a:ext cx="9574891" cy="4266738"/>
            </a:xfrm>
            <a:custGeom>
              <a:avLst/>
              <a:gdLst/>
              <a:ahLst/>
              <a:cxnLst/>
              <a:rect l="l" t="t" r="r" b="b"/>
              <a:pathLst>
                <a:path w="9574891" h="4266738">
                  <a:moveTo>
                    <a:pt x="0" y="0"/>
                  </a:moveTo>
                  <a:lnTo>
                    <a:pt x="9574890" y="0"/>
                  </a:lnTo>
                  <a:lnTo>
                    <a:pt x="9574890" y="4266738"/>
                  </a:lnTo>
                  <a:lnTo>
                    <a:pt x="0" y="4266738"/>
                  </a:lnTo>
                  <a:lnTo>
                    <a:pt x="0" y="0"/>
                  </a:lnTo>
                  <a:close/>
                </a:path>
              </a:pathLst>
            </a:custGeom>
            <a:blipFill>
              <a:blip r:embed="rId6"/>
              <a:stretch>
                <a:fillRect t="-40955" r="-5006" b="-35777"/>
              </a:stretch>
            </a:blipFill>
          </p:spPr>
          <p:txBody>
            <a:bodyPr/>
            <a:lstStyle/>
            <a:p>
              <a:endParaRPr lang="en-US" sz="1200"/>
            </a:p>
          </p:txBody>
        </p:sp>
        <p:sp>
          <p:nvSpPr>
            <p:cNvPr id="19" name="Freeform 19"/>
            <p:cNvSpPr/>
            <p:nvPr/>
          </p:nvSpPr>
          <p:spPr>
            <a:xfrm>
              <a:off x="0" y="5640479"/>
              <a:ext cx="10716299" cy="4266738"/>
            </a:xfrm>
            <a:custGeom>
              <a:avLst/>
              <a:gdLst/>
              <a:ahLst/>
              <a:cxnLst/>
              <a:rect l="l" t="t" r="r" b="b"/>
              <a:pathLst>
                <a:path w="10716299" h="4266738">
                  <a:moveTo>
                    <a:pt x="0" y="0"/>
                  </a:moveTo>
                  <a:lnTo>
                    <a:pt x="10716299" y="0"/>
                  </a:lnTo>
                  <a:lnTo>
                    <a:pt x="10716299" y="4266738"/>
                  </a:lnTo>
                  <a:lnTo>
                    <a:pt x="0" y="4266738"/>
                  </a:lnTo>
                  <a:lnTo>
                    <a:pt x="0" y="0"/>
                  </a:lnTo>
                  <a:close/>
                </a:path>
              </a:pathLst>
            </a:custGeom>
            <a:blipFill>
              <a:blip r:embed="rId7"/>
              <a:stretch>
                <a:fillRect t="-51750" b="-36619"/>
              </a:stretch>
            </a:blipFill>
          </p:spPr>
          <p:txBody>
            <a:bodyPr/>
            <a:lstStyle/>
            <a:p>
              <a:endParaRPr lang="en-US" sz="1200"/>
            </a:p>
          </p:txBody>
        </p:sp>
      </p:grpSp>
      <p:sp>
        <p:nvSpPr>
          <p:cNvPr id="20" name="TextBox 20"/>
          <p:cNvSpPr txBox="1"/>
          <p:nvPr/>
        </p:nvSpPr>
        <p:spPr>
          <a:xfrm>
            <a:off x="596814" y="308737"/>
            <a:ext cx="11334837" cy="461665"/>
          </a:xfrm>
          <a:prstGeom prst="rect">
            <a:avLst/>
          </a:prstGeom>
        </p:spPr>
        <p:txBody>
          <a:bodyPr lIns="0" tIns="0" rIns="0" bIns="0" rtlCol="0" anchor="t">
            <a:spAutoFit/>
          </a:bodyPr>
          <a:lstStyle/>
          <a:p>
            <a:pPr>
              <a:lnSpc>
                <a:spcPts val="3552"/>
              </a:lnSpc>
            </a:pPr>
            <a:r>
              <a:rPr lang="en-US" sz="3200" b="1" dirty="0">
                <a:solidFill>
                  <a:srgbClr val="015438"/>
                </a:solidFill>
                <a:latin typeface="League Spartan"/>
              </a:rPr>
              <a:t>Building a Better Tomorrow....</a:t>
            </a:r>
          </a:p>
        </p:txBody>
      </p:sp>
      <p:sp>
        <p:nvSpPr>
          <p:cNvPr id="21" name="TextBox 21"/>
          <p:cNvSpPr txBox="1"/>
          <p:nvPr/>
        </p:nvSpPr>
        <p:spPr>
          <a:xfrm>
            <a:off x="603164" y="750216"/>
            <a:ext cx="11334837" cy="359073"/>
          </a:xfrm>
          <a:prstGeom prst="rect">
            <a:avLst/>
          </a:prstGeom>
        </p:spPr>
        <p:txBody>
          <a:bodyPr lIns="0" tIns="0" rIns="0" bIns="0" rtlCol="0" anchor="t">
            <a:spAutoFit/>
          </a:bodyPr>
          <a:lstStyle/>
          <a:p>
            <a:pPr>
              <a:lnSpc>
                <a:spcPts val="2812"/>
              </a:lnSpc>
            </a:pPr>
            <a:r>
              <a:rPr lang="en-US" sz="2533">
                <a:solidFill>
                  <a:srgbClr val="5C5D61"/>
                </a:solidFill>
                <a:latin typeface="Montserrat Classic"/>
              </a:rPr>
              <a:t>Supporting school children in rural areas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78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2">
              <a:extLst>
                <a:ext uri="{96DAC541-7B7A-43D3-8B79-37D633B846F1}">
                  <asvg:svgBlip xmlns:asvg="http://schemas.microsoft.com/office/drawing/2016/SVG/main" r:embed="rId3"/>
                </a:ext>
              </a:extLst>
            </a:blip>
            <a:stretch>
              <a:fillRect t="-151970" r="-621009" b="-1346787"/>
            </a:stretch>
          </a:blipFill>
        </p:spPr>
        <p:txBody>
          <a:bodyPr/>
          <a:lstStyle/>
          <a:p>
            <a:endParaRPr lang="en-US" sz="1200"/>
          </a:p>
        </p:txBody>
      </p:sp>
      <p:sp>
        <p:nvSpPr>
          <p:cNvPr id="3" name="Freeform 3"/>
          <p:cNvSpPr/>
          <p:nvPr/>
        </p:nvSpPr>
        <p:spPr>
          <a:xfrm>
            <a:off x="107278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2">
              <a:extLst>
                <a:ext uri="{96DAC541-7B7A-43D3-8B79-37D633B846F1}">
                  <asvg:svgBlip xmlns:asvg="http://schemas.microsoft.com/office/drawing/2016/SVG/main" r:embed="rId3"/>
                </a:ext>
              </a:extLst>
            </a:blip>
            <a:stretch>
              <a:fillRect t="-151970" r="-621009" b="-1346787"/>
            </a:stretch>
          </a:blipFill>
        </p:spPr>
        <p:txBody>
          <a:bodyPr/>
          <a:lstStyle/>
          <a:p>
            <a:endParaRPr lang="en-US" sz="1200"/>
          </a:p>
        </p:txBody>
      </p:sp>
      <p:grpSp>
        <p:nvGrpSpPr>
          <p:cNvPr id="4" name="Group 4"/>
          <p:cNvGrpSpPr/>
          <p:nvPr/>
        </p:nvGrpSpPr>
        <p:grpSpPr>
          <a:xfrm>
            <a:off x="11020982" y="5628118"/>
            <a:ext cx="544082" cy="544082"/>
            <a:chOff x="0" y="0"/>
            <a:chExt cx="812800" cy="812800"/>
          </a:xfrm>
        </p:grpSpPr>
        <p:sp>
          <p:nvSpPr>
            <p:cNvPr id="5" name="Freeform 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txBody>
            <a:bodyPr/>
            <a:lstStyle/>
            <a:p>
              <a:endParaRPr lang="en-US" sz="1200"/>
            </a:p>
          </p:txBody>
        </p:sp>
        <p:sp>
          <p:nvSpPr>
            <p:cNvPr id="6" name="TextBox 6"/>
            <p:cNvSpPr txBox="1"/>
            <p:nvPr/>
          </p:nvSpPr>
          <p:spPr>
            <a:xfrm>
              <a:off x="139700" y="92075"/>
              <a:ext cx="533400" cy="581025"/>
            </a:xfrm>
            <a:prstGeom prst="rect">
              <a:avLst/>
            </a:prstGeom>
          </p:spPr>
          <p:txBody>
            <a:bodyPr lIns="33867" tIns="33867" rIns="33867" bIns="33867" rtlCol="0" anchor="ctr"/>
            <a:lstStyle/>
            <a:p>
              <a:pPr algn="ctr">
                <a:lnSpc>
                  <a:spcPts val="2440"/>
                </a:lnSpc>
              </a:pPr>
              <a:endParaRPr sz="1200"/>
            </a:p>
          </p:txBody>
        </p:sp>
      </p:grpSp>
      <p:sp>
        <p:nvSpPr>
          <p:cNvPr id="7" name="Freeform 7"/>
          <p:cNvSpPr/>
          <p:nvPr/>
        </p:nvSpPr>
        <p:spPr>
          <a:xfrm>
            <a:off x="0" y="-21987"/>
            <a:ext cx="6057900" cy="6879987"/>
          </a:xfrm>
          <a:custGeom>
            <a:avLst/>
            <a:gdLst/>
            <a:ahLst/>
            <a:cxnLst/>
            <a:rect l="l" t="t" r="r" b="b"/>
            <a:pathLst>
              <a:path w="9086850" h="10319981">
                <a:moveTo>
                  <a:pt x="0" y="0"/>
                </a:moveTo>
                <a:lnTo>
                  <a:pt x="9086850" y="0"/>
                </a:lnTo>
                <a:lnTo>
                  <a:pt x="9086850" y="10319981"/>
                </a:lnTo>
                <a:lnTo>
                  <a:pt x="0" y="10319981"/>
                </a:lnTo>
                <a:lnTo>
                  <a:pt x="0" y="0"/>
                </a:lnTo>
                <a:close/>
              </a:path>
            </a:pathLst>
          </a:custGeom>
          <a:blipFill>
            <a:blip r:embed="rId4"/>
            <a:stretch>
              <a:fillRect l="-38871" r="-31484"/>
            </a:stretch>
          </a:blipFill>
        </p:spPr>
        <p:txBody>
          <a:bodyPr/>
          <a:lstStyle/>
          <a:p>
            <a:endParaRPr lang="en-US" sz="1200"/>
          </a:p>
        </p:txBody>
      </p:sp>
      <p:sp>
        <p:nvSpPr>
          <p:cNvPr id="8" name="Freeform 8"/>
          <p:cNvSpPr/>
          <p:nvPr/>
        </p:nvSpPr>
        <p:spPr>
          <a:xfrm>
            <a:off x="5929199" y="0"/>
            <a:ext cx="6616055" cy="7028805"/>
          </a:xfrm>
          <a:custGeom>
            <a:avLst/>
            <a:gdLst/>
            <a:ahLst/>
            <a:cxnLst/>
            <a:rect l="l" t="t" r="r" b="b"/>
            <a:pathLst>
              <a:path w="9924083" h="10543207">
                <a:moveTo>
                  <a:pt x="0" y="0"/>
                </a:moveTo>
                <a:lnTo>
                  <a:pt x="9924083" y="0"/>
                </a:lnTo>
                <a:lnTo>
                  <a:pt x="9924083" y="10543207"/>
                </a:lnTo>
                <a:lnTo>
                  <a:pt x="0" y="10543207"/>
                </a:lnTo>
                <a:lnTo>
                  <a:pt x="0" y="0"/>
                </a:lnTo>
                <a:close/>
              </a:path>
            </a:pathLst>
          </a:custGeom>
          <a:blipFill>
            <a:blip r:embed="rId5"/>
            <a:stretch>
              <a:fillRect l="-26802" r="-32655"/>
            </a:stretch>
          </a:blipFill>
        </p:spPr>
        <p:txBody>
          <a:bodyPr/>
          <a:lstStyle/>
          <a:p>
            <a:endParaRPr lang="en-US" sz="1200"/>
          </a:p>
        </p:txBody>
      </p:sp>
      <p:grpSp>
        <p:nvGrpSpPr>
          <p:cNvPr id="9" name="Group 9"/>
          <p:cNvGrpSpPr/>
          <p:nvPr/>
        </p:nvGrpSpPr>
        <p:grpSpPr>
          <a:xfrm>
            <a:off x="6719499" y="5537482"/>
            <a:ext cx="4167627" cy="772801"/>
            <a:chOff x="0" y="0"/>
            <a:chExt cx="1646470" cy="305304"/>
          </a:xfrm>
        </p:grpSpPr>
        <p:sp>
          <p:nvSpPr>
            <p:cNvPr id="10" name="Freeform 10"/>
            <p:cNvSpPr/>
            <p:nvPr/>
          </p:nvSpPr>
          <p:spPr>
            <a:xfrm>
              <a:off x="0" y="0"/>
              <a:ext cx="1646470" cy="305304"/>
            </a:xfrm>
            <a:custGeom>
              <a:avLst/>
              <a:gdLst/>
              <a:ahLst/>
              <a:cxnLst/>
              <a:rect l="l" t="t" r="r" b="b"/>
              <a:pathLst>
                <a:path w="1646470" h="305304">
                  <a:moveTo>
                    <a:pt x="63160" y="0"/>
                  </a:moveTo>
                  <a:lnTo>
                    <a:pt x="1583311" y="0"/>
                  </a:lnTo>
                  <a:cubicBezTo>
                    <a:pt x="1600061" y="0"/>
                    <a:pt x="1616126" y="6654"/>
                    <a:pt x="1627971" y="18499"/>
                  </a:cubicBezTo>
                  <a:cubicBezTo>
                    <a:pt x="1639816" y="30344"/>
                    <a:pt x="1646470" y="46409"/>
                    <a:pt x="1646470" y="63160"/>
                  </a:cubicBezTo>
                  <a:lnTo>
                    <a:pt x="1646470" y="242144"/>
                  </a:lnTo>
                  <a:cubicBezTo>
                    <a:pt x="1646470" y="258895"/>
                    <a:pt x="1639816" y="274960"/>
                    <a:pt x="1627971" y="286805"/>
                  </a:cubicBezTo>
                  <a:cubicBezTo>
                    <a:pt x="1616126" y="298650"/>
                    <a:pt x="1600061" y="305304"/>
                    <a:pt x="1583311" y="305304"/>
                  </a:cubicBezTo>
                  <a:lnTo>
                    <a:pt x="63160" y="305304"/>
                  </a:lnTo>
                  <a:cubicBezTo>
                    <a:pt x="46409" y="305304"/>
                    <a:pt x="30344" y="298650"/>
                    <a:pt x="18499" y="286805"/>
                  </a:cubicBezTo>
                  <a:cubicBezTo>
                    <a:pt x="6654" y="274960"/>
                    <a:pt x="0" y="258895"/>
                    <a:pt x="0" y="242144"/>
                  </a:cubicBezTo>
                  <a:lnTo>
                    <a:pt x="0" y="63160"/>
                  </a:lnTo>
                  <a:cubicBezTo>
                    <a:pt x="0" y="46409"/>
                    <a:pt x="6654" y="30344"/>
                    <a:pt x="18499" y="18499"/>
                  </a:cubicBezTo>
                  <a:cubicBezTo>
                    <a:pt x="30344" y="6654"/>
                    <a:pt x="46409" y="0"/>
                    <a:pt x="63160" y="0"/>
                  </a:cubicBezTo>
                  <a:close/>
                </a:path>
              </a:pathLst>
            </a:custGeom>
            <a:solidFill>
              <a:srgbClr val="EAE8F1">
                <a:alpha val="90980"/>
              </a:srgbClr>
            </a:solidFill>
          </p:spPr>
          <p:txBody>
            <a:bodyPr/>
            <a:lstStyle/>
            <a:p>
              <a:endParaRPr lang="en-US" sz="1200"/>
            </a:p>
          </p:txBody>
        </p:sp>
        <p:sp>
          <p:nvSpPr>
            <p:cNvPr id="11" name="TextBox 11"/>
            <p:cNvSpPr txBox="1"/>
            <p:nvPr/>
          </p:nvSpPr>
          <p:spPr>
            <a:xfrm>
              <a:off x="0" y="-47625"/>
              <a:ext cx="1646470" cy="352929"/>
            </a:xfrm>
            <a:prstGeom prst="rect">
              <a:avLst/>
            </a:prstGeom>
          </p:spPr>
          <p:txBody>
            <a:bodyPr lIns="33867" tIns="33867" rIns="33867" bIns="33867" rtlCol="0" anchor="ctr"/>
            <a:lstStyle/>
            <a:p>
              <a:pPr algn="ctr">
                <a:lnSpc>
                  <a:spcPts val="2440"/>
                </a:lnSpc>
              </a:pPr>
              <a:endParaRPr sz="1200"/>
            </a:p>
          </p:txBody>
        </p:sp>
      </p:grpSp>
      <p:grpSp>
        <p:nvGrpSpPr>
          <p:cNvPr id="12" name="Group 12"/>
          <p:cNvGrpSpPr/>
          <p:nvPr/>
        </p:nvGrpSpPr>
        <p:grpSpPr>
          <a:xfrm>
            <a:off x="912630" y="140514"/>
            <a:ext cx="3581176" cy="669595"/>
            <a:chOff x="0" y="0"/>
            <a:chExt cx="1414786" cy="264531"/>
          </a:xfrm>
        </p:grpSpPr>
        <p:sp>
          <p:nvSpPr>
            <p:cNvPr id="13" name="Freeform 13"/>
            <p:cNvSpPr/>
            <p:nvPr/>
          </p:nvSpPr>
          <p:spPr>
            <a:xfrm>
              <a:off x="0" y="0"/>
              <a:ext cx="1414786" cy="264531"/>
            </a:xfrm>
            <a:custGeom>
              <a:avLst/>
              <a:gdLst/>
              <a:ahLst/>
              <a:cxnLst/>
              <a:rect l="l" t="t" r="r" b="b"/>
              <a:pathLst>
                <a:path w="1414786" h="264531">
                  <a:moveTo>
                    <a:pt x="73502" y="0"/>
                  </a:moveTo>
                  <a:lnTo>
                    <a:pt x="1341283" y="0"/>
                  </a:lnTo>
                  <a:cubicBezTo>
                    <a:pt x="1381877" y="0"/>
                    <a:pt x="1414786" y="32908"/>
                    <a:pt x="1414786" y="73502"/>
                  </a:cubicBezTo>
                  <a:lnTo>
                    <a:pt x="1414786" y="191029"/>
                  </a:lnTo>
                  <a:cubicBezTo>
                    <a:pt x="1414786" y="210523"/>
                    <a:pt x="1407042" y="229218"/>
                    <a:pt x="1393257" y="243003"/>
                  </a:cubicBezTo>
                  <a:cubicBezTo>
                    <a:pt x="1379473" y="256787"/>
                    <a:pt x="1360777" y="264531"/>
                    <a:pt x="1341283" y="264531"/>
                  </a:cubicBezTo>
                  <a:lnTo>
                    <a:pt x="73502" y="264531"/>
                  </a:lnTo>
                  <a:cubicBezTo>
                    <a:pt x="32908" y="264531"/>
                    <a:pt x="0" y="231623"/>
                    <a:pt x="0" y="191029"/>
                  </a:cubicBezTo>
                  <a:lnTo>
                    <a:pt x="0" y="73502"/>
                  </a:lnTo>
                  <a:cubicBezTo>
                    <a:pt x="0" y="32908"/>
                    <a:pt x="32908" y="0"/>
                    <a:pt x="73502" y="0"/>
                  </a:cubicBezTo>
                  <a:close/>
                </a:path>
              </a:pathLst>
            </a:custGeom>
            <a:solidFill>
              <a:srgbClr val="EAE8F1">
                <a:alpha val="90980"/>
              </a:srgbClr>
            </a:solidFill>
          </p:spPr>
          <p:txBody>
            <a:bodyPr/>
            <a:lstStyle/>
            <a:p>
              <a:endParaRPr lang="en-US" sz="1200"/>
            </a:p>
          </p:txBody>
        </p:sp>
        <p:sp>
          <p:nvSpPr>
            <p:cNvPr id="14" name="TextBox 14"/>
            <p:cNvSpPr txBox="1"/>
            <p:nvPr/>
          </p:nvSpPr>
          <p:spPr>
            <a:xfrm>
              <a:off x="0" y="-47625"/>
              <a:ext cx="1414786" cy="312156"/>
            </a:xfrm>
            <a:prstGeom prst="rect">
              <a:avLst/>
            </a:prstGeom>
          </p:spPr>
          <p:txBody>
            <a:bodyPr lIns="33867" tIns="33867" rIns="33867" bIns="33867" rtlCol="0" anchor="ctr"/>
            <a:lstStyle/>
            <a:p>
              <a:pPr algn="ctr">
                <a:lnSpc>
                  <a:spcPts val="2440"/>
                </a:lnSpc>
              </a:pPr>
              <a:endParaRPr sz="1200"/>
            </a:p>
          </p:txBody>
        </p:sp>
      </p:grpSp>
      <p:sp>
        <p:nvSpPr>
          <p:cNvPr id="15" name="TextBox 15"/>
          <p:cNvSpPr txBox="1"/>
          <p:nvPr/>
        </p:nvSpPr>
        <p:spPr>
          <a:xfrm>
            <a:off x="140931" y="230416"/>
            <a:ext cx="5203651" cy="577081"/>
          </a:xfrm>
          <a:prstGeom prst="rect">
            <a:avLst/>
          </a:prstGeom>
        </p:spPr>
        <p:txBody>
          <a:bodyPr lIns="0" tIns="0" rIns="0" bIns="0" rtlCol="0" anchor="t">
            <a:spAutoFit/>
          </a:bodyPr>
          <a:lstStyle/>
          <a:p>
            <a:pPr algn="ctr">
              <a:lnSpc>
                <a:spcPts val="4496"/>
              </a:lnSpc>
              <a:spcBef>
                <a:spcPct val="0"/>
              </a:spcBef>
            </a:pPr>
            <a:r>
              <a:rPr lang="en-US" sz="4050" b="1" dirty="0">
                <a:solidFill>
                  <a:srgbClr val="015438"/>
                </a:solidFill>
                <a:latin typeface="League Spartan"/>
              </a:rPr>
              <a:t>Our People </a:t>
            </a:r>
          </a:p>
        </p:txBody>
      </p:sp>
      <p:sp>
        <p:nvSpPr>
          <p:cNvPr id="16" name="TextBox 16"/>
          <p:cNvSpPr txBox="1"/>
          <p:nvPr/>
        </p:nvSpPr>
        <p:spPr>
          <a:xfrm>
            <a:off x="6121400" y="5695754"/>
            <a:ext cx="5363825" cy="577081"/>
          </a:xfrm>
          <a:prstGeom prst="rect">
            <a:avLst/>
          </a:prstGeom>
        </p:spPr>
        <p:txBody>
          <a:bodyPr lIns="0" tIns="0" rIns="0" bIns="0" rtlCol="0" anchor="t">
            <a:spAutoFit/>
          </a:bodyPr>
          <a:lstStyle/>
          <a:p>
            <a:pPr algn="ctr">
              <a:lnSpc>
                <a:spcPts val="4499"/>
              </a:lnSpc>
              <a:spcBef>
                <a:spcPct val="0"/>
              </a:spcBef>
            </a:pPr>
            <a:r>
              <a:rPr lang="en-US" sz="4054" b="1" dirty="0">
                <a:solidFill>
                  <a:srgbClr val="015438"/>
                </a:solidFill>
                <a:latin typeface="League Spartan"/>
              </a:rPr>
              <a:t>Our Strength</a:t>
            </a:r>
          </a:p>
        </p:txBody>
      </p:sp>
      <p:sp>
        <p:nvSpPr>
          <p:cNvPr id="17" name="Freeform 17"/>
          <p:cNvSpPr/>
          <p:nvPr/>
        </p:nvSpPr>
        <p:spPr>
          <a:xfrm rot="6887752">
            <a:off x="-5693057" y="-785325"/>
            <a:ext cx="10418560" cy="3698589"/>
          </a:xfrm>
          <a:custGeom>
            <a:avLst/>
            <a:gdLst/>
            <a:ahLst/>
            <a:cxnLst/>
            <a:rect l="l" t="t" r="r" b="b"/>
            <a:pathLst>
              <a:path w="15627840" h="5547883">
                <a:moveTo>
                  <a:pt x="0" y="0"/>
                </a:moveTo>
                <a:lnTo>
                  <a:pt x="15627840" y="0"/>
                </a:lnTo>
                <a:lnTo>
                  <a:pt x="15627840" y="5547883"/>
                </a:lnTo>
                <a:lnTo>
                  <a:pt x="0" y="55478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8" name="Freeform 18"/>
          <p:cNvSpPr/>
          <p:nvPr/>
        </p:nvSpPr>
        <p:spPr>
          <a:xfrm rot="2037297">
            <a:off x="10425304" y="1583110"/>
            <a:ext cx="4353649" cy="7137130"/>
          </a:xfrm>
          <a:custGeom>
            <a:avLst/>
            <a:gdLst/>
            <a:ahLst/>
            <a:cxnLst/>
            <a:rect l="l" t="t" r="r" b="b"/>
            <a:pathLst>
              <a:path w="6530474" h="10705695">
                <a:moveTo>
                  <a:pt x="0" y="0"/>
                </a:moveTo>
                <a:lnTo>
                  <a:pt x="6530474" y="0"/>
                </a:lnTo>
                <a:lnTo>
                  <a:pt x="6530474" y="10705695"/>
                </a:lnTo>
                <a:lnTo>
                  <a:pt x="0" y="10705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62410" y="939800"/>
            <a:ext cx="5333590" cy="2953164"/>
          </a:xfrm>
          <a:custGeom>
            <a:avLst/>
            <a:gdLst/>
            <a:ahLst/>
            <a:cxnLst/>
            <a:rect l="l" t="t" r="r" b="b"/>
            <a:pathLst>
              <a:path w="7510471" h="3656241">
                <a:moveTo>
                  <a:pt x="0" y="0"/>
                </a:moveTo>
                <a:lnTo>
                  <a:pt x="7510471" y="0"/>
                </a:lnTo>
                <a:lnTo>
                  <a:pt x="7510471" y="3656240"/>
                </a:lnTo>
                <a:lnTo>
                  <a:pt x="0" y="3656240"/>
                </a:lnTo>
                <a:lnTo>
                  <a:pt x="0" y="0"/>
                </a:lnTo>
                <a:close/>
              </a:path>
            </a:pathLst>
          </a:custGeom>
          <a:blipFill>
            <a:blip r:embed="rId2"/>
            <a:stretch>
              <a:fillRect t="-3745" r="-19142" b="-33918"/>
            </a:stretch>
          </a:blipFill>
        </p:spPr>
        <p:txBody>
          <a:bodyPr/>
          <a:lstStyle/>
          <a:p>
            <a:endParaRPr lang="en-US" sz="1200"/>
          </a:p>
        </p:txBody>
      </p:sp>
      <p:sp>
        <p:nvSpPr>
          <p:cNvPr id="2" name="Freeform 2"/>
          <p:cNvSpPr/>
          <p:nvPr/>
        </p:nvSpPr>
        <p:spPr>
          <a:xfrm>
            <a:off x="6190948" y="3999401"/>
            <a:ext cx="4578652" cy="2760135"/>
          </a:xfrm>
          <a:custGeom>
            <a:avLst/>
            <a:gdLst/>
            <a:ahLst/>
            <a:cxnLst/>
            <a:rect l="l" t="t" r="r" b="b"/>
            <a:pathLst>
              <a:path w="6912467" h="4456662">
                <a:moveTo>
                  <a:pt x="0" y="0"/>
                </a:moveTo>
                <a:lnTo>
                  <a:pt x="6912467" y="0"/>
                </a:lnTo>
                <a:lnTo>
                  <a:pt x="6912467" y="4456662"/>
                </a:lnTo>
                <a:lnTo>
                  <a:pt x="0" y="4456662"/>
                </a:lnTo>
                <a:lnTo>
                  <a:pt x="0" y="0"/>
                </a:lnTo>
                <a:close/>
              </a:path>
            </a:pathLst>
          </a:custGeom>
          <a:blipFill>
            <a:blip r:embed="rId3"/>
            <a:stretch>
              <a:fillRect t="-8164" b="-8164"/>
            </a:stretch>
          </a:blipFill>
        </p:spPr>
        <p:txBody>
          <a:bodyPr/>
          <a:lstStyle/>
          <a:p>
            <a:r>
              <a:rPr lang="en-US" sz="1200" dirty="0"/>
              <a:t>`</a:t>
            </a:r>
          </a:p>
        </p:txBody>
      </p:sp>
      <p:sp>
        <p:nvSpPr>
          <p:cNvPr id="3" name="Freeform 3"/>
          <p:cNvSpPr/>
          <p:nvPr/>
        </p:nvSpPr>
        <p:spPr>
          <a:xfrm>
            <a:off x="762000" y="3977629"/>
            <a:ext cx="5333590" cy="2760135"/>
          </a:xfrm>
          <a:custGeom>
            <a:avLst/>
            <a:gdLst/>
            <a:ahLst/>
            <a:cxnLst/>
            <a:rect l="l" t="t" r="r" b="b"/>
            <a:pathLst>
              <a:path w="6912467" h="3656241">
                <a:moveTo>
                  <a:pt x="0" y="0"/>
                </a:moveTo>
                <a:lnTo>
                  <a:pt x="6912467" y="0"/>
                </a:lnTo>
                <a:lnTo>
                  <a:pt x="6912467" y="3656240"/>
                </a:lnTo>
                <a:lnTo>
                  <a:pt x="0" y="3656240"/>
                </a:lnTo>
                <a:lnTo>
                  <a:pt x="0" y="0"/>
                </a:lnTo>
                <a:close/>
              </a:path>
            </a:pathLst>
          </a:custGeom>
          <a:blipFill>
            <a:blip r:embed="rId4"/>
            <a:stretch>
              <a:fillRect t="-16062" b="-25732"/>
            </a:stretch>
          </a:blipFill>
        </p:spPr>
        <p:txBody>
          <a:bodyPr/>
          <a:lstStyle/>
          <a:p>
            <a:endParaRPr lang="en-US" sz="1200"/>
          </a:p>
        </p:txBody>
      </p:sp>
      <p:sp>
        <p:nvSpPr>
          <p:cNvPr id="4" name="Freeform 4"/>
          <p:cNvSpPr/>
          <p:nvPr/>
        </p:nvSpPr>
        <p:spPr>
          <a:xfrm>
            <a:off x="6138335" y="939800"/>
            <a:ext cx="4682065" cy="2953164"/>
          </a:xfrm>
          <a:custGeom>
            <a:avLst/>
            <a:gdLst/>
            <a:ahLst/>
            <a:cxnLst/>
            <a:rect l="l" t="t" r="r" b="b"/>
            <a:pathLst>
              <a:path w="7510471" h="4456662">
                <a:moveTo>
                  <a:pt x="0" y="0"/>
                </a:moveTo>
                <a:lnTo>
                  <a:pt x="7510471" y="0"/>
                </a:lnTo>
                <a:lnTo>
                  <a:pt x="7510471" y="4456662"/>
                </a:lnTo>
                <a:lnTo>
                  <a:pt x="0" y="4456662"/>
                </a:lnTo>
                <a:lnTo>
                  <a:pt x="0" y="0"/>
                </a:lnTo>
                <a:close/>
              </a:path>
            </a:pathLst>
          </a:custGeom>
          <a:blipFill>
            <a:blip r:embed="rId5"/>
            <a:stretch>
              <a:fillRect t="-10386" r="-2804" b="-19550"/>
            </a:stretch>
          </a:blipFill>
        </p:spPr>
        <p:txBody>
          <a:bodyPr/>
          <a:lstStyle/>
          <a:p>
            <a:endParaRPr lang="en-US" sz="1200" dirty="0"/>
          </a:p>
        </p:txBody>
      </p:sp>
      <p:sp>
        <p:nvSpPr>
          <p:cNvPr id="6" name="TextBox 6"/>
          <p:cNvSpPr txBox="1"/>
          <p:nvPr/>
        </p:nvSpPr>
        <p:spPr>
          <a:xfrm>
            <a:off x="428582" y="228600"/>
            <a:ext cx="11334837" cy="461665"/>
          </a:xfrm>
          <a:prstGeom prst="rect">
            <a:avLst/>
          </a:prstGeom>
        </p:spPr>
        <p:txBody>
          <a:bodyPr lIns="0" tIns="0" rIns="0" bIns="0" rtlCol="0" anchor="t">
            <a:spAutoFit/>
          </a:bodyPr>
          <a:lstStyle/>
          <a:p>
            <a:pPr>
              <a:lnSpc>
                <a:spcPts val="3552"/>
              </a:lnSpc>
            </a:pPr>
            <a:r>
              <a:rPr lang="en-US" sz="3200" b="1" dirty="0">
                <a:solidFill>
                  <a:srgbClr val="015438"/>
                </a:solidFill>
                <a:latin typeface="League Spartan"/>
              </a:rPr>
              <a:t>Employee Wellbeing...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8164" y="1206813"/>
            <a:ext cx="4290275" cy="2294199"/>
          </a:xfrm>
          <a:custGeom>
            <a:avLst/>
            <a:gdLst/>
            <a:ahLst/>
            <a:cxnLst/>
            <a:rect l="l" t="t" r="r" b="b"/>
            <a:pathLst>
              <a:path w="6435413" h="3441299">
                <a:moveTo>
                  <a:pt x="0" y="0"/>
                </a:moveTo>
                <a:lnTo>
                  <a:pt x="6435413" y="0"/>
                </a:lnTo>
                <a:lnTo>
                  <a:pt x="6435413" y="3441299"/>
                </a:lnTo>
                <a:lnTo>
                  <a:pt x="0" y="3441299"/>
                </a:lnTo>
                <a:lnTo>
                  <a:pt x="0" y="0"/>
                </a:lnTo>
                <a:close/>
              </a:path>
            </a:pathLst>
          </a:custGeom>
          <a:blipFill>
            <a:blip r:embed="rId2"/>
            <a:stretch>
              <a:fillRect l="-10101" t="-4097" r="-1293"/>
            </a:stretch>
          </a:blipFill>
        </p:spPr>
        <p:txBody>
          <a:bodyPr/>
          <a:lstStyle/>
          <a:p>
            <a:endParaRPr lang="en-US" sz="1200"/>
          </a:p>
        </p:txBody>
      </p:sp>
      <p:sp>
        <p:nvSpPr>
          <p:cNvPr id="3" name="Freeform 3"/>
          <p:cNvSpPr/>
          <p:nvPr/>
        </p:nvSpPr>
        <p:spPr>
          <a:xfrm>
            <a:off x="5528439" y="1206812"/>
            <a:ext cx="4955385" cy="2540480"/>
          </a:xfrm>
          <a:custGeom>
            <a:avLst/>
            <a:gdLst/>
            <a:ahLst/>
            <a:cxnLst/>
            <a:rect l="l" t="t" r="r" b="b"/>
            <a:pathLst>
              <a:path w="7433077" h="3810720">
                <a:moveTo>
                  <a:pt x="0" y="0"/>
                </a:moveTo>
                <a:lnTo>
                  <a:pt x="7433077" y="0"/>
                </a:lnTo>
                <a:lnTo>
                  <a:pt x="7433077" y="3810720"/>
                </a:lnTo>
                <a:lnTo>
                  <a:pt x="0" y="3810720"/>
                </a:lnTo>
                <a:lnTo>
                  <a:pt x="0" y="0"/>
                </a:lnTo>
                <a:close/>
              </a:path>
            </a:pathLst>
          </a:custGeom>
          <a:blipFill>
            <a:blip r:embed="rId3"/>
            <a:stretch>
              <a:fillRect l="-1019" t="-4084" b="-4084"/>
            </a:stretch>
          </a:blipFill>
        </p:spPr>
        <p:txBody>
          <a:bodyPr/>
          <a:lstStyle/>
          <a:p>
            <a:endParaRPr lang="en-US" sz="1200"/>
          </a:p>
        </p:txBody>
      </p:sp>
      <p:sp>
        <p:nvSpPr>
          <p:cNvPr id="4" name="Freeform 4"/>
          <p:cNvSpPr/>
          <p:nvPr/>
        </p:nvSpPr>
        <p:spPr>
          <a:xfrm>
            <a:off x="1238164" y="3483872"/>
            <a:ext cx="4290275" cy="2688329"/>
          </a:xfrm>
          <a:custGeom>
            <a:avLst/>
            <a:gdLst/>
            <a:ahLst/>
            <a:cxnLst/>
            <a:rect l="l" t="t" r="r" b="b"/>
            <a:pathLst>
              <a:path w="6435413" h="4032493">
                <a:moveTo>
                  <a:pt x="0" y="0"/>
                </a:moveTo>
                <a:lnTo>
                  <a:pt x="6435413" y="0"/>
                </a:lnTo>
                <a:lnTo>
                  <a:pt x="6435413" y="4032493"/>
                </a:lnTo>
                <a:lnTo>
                  <a:pt x="0" y="4032493"/>
                </a:lnTo>
                <a:lnTo>
                  <a:pt x="0" y="0"/>
                </a:lnTo>
                <a:close/>
              </a:path>
            </a:pathLst>
          </a:custGeom>
          <a:blipFill>
            <a:blip r:embed="rId4"/>
            <a:stretch>
              <a:fillRect l="-8915" t="-16459" b="-13902"/>
            </a:stretch>
          </a:blipFill>
        </p:spPr>
        <p:txBody>
          <a:bodyPr/>
          <a:lstStyle/>
          <a:p>
            <a:endParaRPr lang="en-US" sz="1200"/>
          </a:p>
        </p:txBody>
      </p:sp>
      <p:sp>
        <p:nvSpPr>
          <p:cNvPr id="5" name="Freeform 5"/>
          <p:cNvSpPr/>
          <p:nvPr/>
        </p:nvSpPr>
        <p:spPr>
          <a:xfrm>
            <a:off x="5528439" y="3590341"/>
            <a:ext cx="4859846" cy="2581859"/>
          </a:xfrm>
          <a:custGeom>
            <a:avLst/>
            <a:gdLst/>
            <a:ahLst/>
            <a:cxnLst/>
            <a:rect l="l" t="t" r="r" b="b"/>
            <a:pathLst>
              <a:path w="7289769" h="3872789">
                <a:moveTo>
                  <a:pt x="0" y="0"/>
                </a:moveTo>
                <a:lnTo>
                  <a:pt x="7289769" y="0"/>
                </a:lnTo>
                <a:lnTo>
                  <a:pt x="7289769" y="3872789"/>
                </a:lnTo>
                <a:lnTo>
                  <a:pt x="0" y="3872789"/>
                </a:lnTo>
                <a:lnTo>
                  <a:pt x="0" y="0"/>
                </a:lnTo>
                <a:close/>
              </a:path>
            </a:pathLst>
          </a:custGeom>
          <a:blipFill>
            <a:blip r:embed="rId5"/>
            <a:stretch>
              <a:fillRect t="-10563" b="-30609"/>
            </a:stretch>
          </a:blipFill>
        </p:spPr>
        <p:txBody>
          <a:bodyPr/>
          <a:lstStyle/>
          <a:p>
            <a:endParaRPr lang="en-US" sz="1200"/>
          </a:p>
        </p:txBody>
      </p:sp>
      <p:sp>
        <p:nvSpPr>
          <p:cNvPr id="7" name="TextBox 7"/>
          <p:cNvSpPr txBox="1"/>
          <p:nvPr/>
        </p:nvSpPr>
        <p:spPr>
          <a:xfrm>
            <a:off x="1238164" y="226880"/>
            <a:ext cx="11334837" cy="461665"/>
          </a:xfrm>
          <a:prstGeom prst="rect">
            <a:avLst/>
          </a:prstGeom>
        </p:spPr>
        <p:txBody>
          <a:bodyPr lIns="0" tIns="0" rIns="0" bIns="0" rtlCol="0" anchor="t">
            <a:spAutoFit/>
          </a:bodyPr>
          <a:lstStyle/>
          <a:p>
            <a:pPr>
              <a:lnSpc>
                <a:spcPts val="3552"/>
              </a:lnSpc>
            </a:pPr>
            <a:r>
              <a:rPr lang="en-US" sz="3200" b="1" dirty="0">
                <a:solidFill>
                  <a:srgbClr val="015438"/>
                </a:solidFill>
                <a:latin typeface="League Spartan"/>
              </a:rPr>
              <a:t>Together We Rise....</a:t>
            </a:r>
          </a:p>
        </p:txBody>
      </p:sp>
      <p:sp>
        <p:nvSpPr>
          <p:cNvPr id="8" name="TextBox 8"/>
          <p:cNvSpPr txBox="1"/>
          <p:nvPr/>
        </p:nvSpPr>
        <p:spPr>
          <a:xfrm>
            <a:off x="1238164" y="707956"/>
            <a:ext cx="11334837" cy="359073"/>
          </a:xfrm>
          <a:prstGeom prst="rect">
            <a:avLst/>
          </a:prstGeom>
        </p:spPr>
        <p:txBody>
          <a:bodyPr lIns="0" tIns="0" rIns="0" bIns="0" rtlCol="0" anchor="t">
            <a:spAutoFit/>
          </a:bodyPr>
          <a:lstStyle/>
          <a:p>
            <a:pPr>
              <a:lnSpc>
                <a:spcPts val="2812"/>
              </a:lnSpc>
            </a:pPr>
            <a:r>
              <a:rPr lang="en-US" sz="2533">
                <a:solidFill>
                  <a:srgbClr val="5C5D61"/>
                </a:solidFill>
                <a:latin typeface="Montserrat Classic"/>
              </a:rPr>
              <a:t>Community development projects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7532" y="-2231121"/>
            <a:ext cx="15642263" cy="10104625"/>
          </a:xfrm>
          <a:custGeom>
            <a:avLst/>
            <a:gdLst/>
            <a:ahLst/>
            <a:cxnLst/>
            <a:rect l="l" t="t" r="r" b="b"/>
            <a:pathLst>
              <a:path w="23463394" h="15156937">
                <a:moveTo>
                  <a:pt x="0" y="0"/>
                </a:moveTo>
                <a:lnTo>
                  <a:pt x="23463394" y="0"/>
                </a:lnTo>
                <a:lnTo>
                  <a:pt x="23463394" y="15156937"/>
                </a:lnTo>
                <a:lnTo>
                  <a:pt x="0" y="15156937"/>
                </a:lnTo>
                <a:lnTo>
                  <a:pt x="0" y="0"/>
                </a:lnTo>
                <a:close/>
              </a:path>
            </a:pathLst>
          </a:custGeom>
          <a:blipFill>
            <a:blip r:embed="rId2">
              <a:alphaModFix amt="6999"/>
            </a:blip>
            <a:stretch>
              <a:fillRect t="-4955" b="-4955"/>
            </a:stretch>
          </a:blipFill>
        </p:spPr>
        <p:txBody>
          <a:bodyPr/>
          <a:lstStyle/>
          <a:p>
            <a:endParaRPr lang="en-US"/>
          </a:p>
        </p:txBody>
      </p:sp>
      <p:sp>
        <p:nvSpPr>
          <p:cNvPr id="3" name="Freeform 3"/>
          <p:cNvSpPr/>
          <p:nvPr/>
        </p:nvSpPr>
        <p:spPr>
          <a:xfrm rot="5400000" flipV="1">
            <a:off x="7569541" y="2026826"/>
            <a:ext cx="8629783" cy="3063573"/>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7278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a:p>
        </p:txBody>
      </p:sp>
      <p:sp>
        <p:nvSpPr>
          <p:cNvPr id="5" name="Freeform 5"/>
          <p:cNvSpPr/>
          <p:nvPr/>
        </p:nvSpPr>
        <p:spPr>
          <a:xfrm>
            <a:off x="107278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a:p>
        </p:txBody>
      </p:sp>
      <p:sp>
        <p:nvSpPr>
          <p:cNvPr id="6" name="Freeform 6"/>
          <p:cNvSpPr/>
          <p:nvPr/>
        </p:nvSpPr>
        <p:spPr>
          <a:xfrm>
            <a:off x="6123600" y="2627867"/>
            <a:ext cx="4730470" cy="2985772"/>
          </a:xfrm>
          <a:custGeom>
            <a:avLst/>
            <a:gdLst/>
            <a:ahLst/>
            <a:cxnLst/>
            <a:rect l="l" t="t" r="r" b="b"/>
            <a:pathLst>
              <a:path w="7095705" h="4478658">
                <a:moveTo>
                  <a:pt x="0" y="0"/>
                </a:moveTo>
                <a:lnTo>
                  <a:pt x="7095705" y="0"/>
                </a:lnTo>
                <a:lnTo>
                  <a:pt x="7095705" y="4478658"/>
                </a:lnTo>
                <a:lnTo>
                  <a:pt x="0" y="4478658"/>
                </a:lnTo>
                <a:lnTo>
                  <a:pt x="0" y="0"/>
                </a:lnTo>
                <a:close/>
              </a:path>
            </a:pathLst>
          </a:custGeom>
          <a:blipFill>
            <a:blip r:embed="rId7"/>
            <a:stretch>
              <a:fillRect/>
            </a:stretch>
          </a:blipFill>
        </p:spPr>
        <p:txBody>
          <a:bodyPr/>
          <a:lstStyle/>
          <a:p>
            <a:endParaRPr lang="en-US"/>
          </a:p>
        </p:txBody>
      </p:sp>
      <p:sp>
        <p:nvSpPr>
          <p:cNvPr id="7" name="AutoShape 7"/>
          <p:cNvSpPr/>
          <p:nvPr/>
        </p:nvSpPr>
        <p:spPr>
          <a:xfrm>
            <a:off x="5824075" y="1844040"/>
            <a:ext cx="0" cy="4328160"/>
          </a:xfrm>
          <a:prstGeom prst="line">
            <a:avLst/>
          </a:prstGeom>
          <a:ln w="38100" cap="flat">
            <a:solidFill>
              <a:srgbClr val="000000"/>
            </a:solidFill>
            <a:prstDash val="sysDot"/>
            <a:headEnd type="none" w="sm" len="sm"/>
            <a:tailEnd type="none" w="sm" len="sm"/>
          </a:ln>
        </p:spPr>
        <p:txBody>
          <a:bodyPr/>
          <a:lstStyle/>
          <a:p>
            <a:endParaRPr lang="en-US"/>
          </a:p>
        </p:txBody>
      </p:sp>
      <p:sp>
        <p:nvSpPr>
          <p:cNvPr id="8" name="Freeform 8"/>
          <p:cNvSpPr/>
          <p:nvPr/>
        </p:nvSpPr>
        <p:spPr>
          <a:xfrm>
            <a:off x="4100898" y="3670154"/>
            <a:ext cx="1424727" cy="728930"/>
          </a:xfrm>
          <a:custGeom>
            <a:avLst/>
            <a:gdLst/>
            <a:ahLst/>
            <a:cxnLst/>
            <a:rect l="l" t="t" r="r" b="b"/>
            <a:pathLst>
              <a:path w="2137090" h="1093395">
                <a:moveTo>
                  <a:pt x="0" y="0"/>
                </a:moveTo>
                <a:lnTo>
                  <a:pt x="2137090" y="0"/>
                </a:lnTo>
                <a:lnTo>
                  <a:pt x="2137090" y="1093395"/>
                </a:lnTo>
                <a:lnTo>
                  <a:pt x="0" y="1093395"/>
                </a:lnTo>
                <a:lnTo>
                  <a:pt x="0" y="0"/>
                </a:lnTo>
                <a:close/>
              </a:path>
            </a:pathLst>
          </a:custGeom>
          <a:blipFill>
            <a:blip r:embed="rId8"/>
            <a:stretch>
              <a:fillRect/>
            </a:stretch>
          </a:blipFill>
        </p:spPr>
        <p:txBody>
          <a:bodyPr/>
          <a:lstStyle/>
          <a:p>
            <a:endParaRPr lang="en-US"/>
          </a:p>
        </p:txBody>
      </p:sp>
      <p:sp>
        <p:nvSpPr>
          <p:cNvPr id="9" name="Freeform 9"/>
          <p:cNvSpPr/>
          <p:nvPr/>
        </p:nvSpPr>
        <p:spPr>
          <a:xfrm>
            <a:off x="2373176" y="1949783"/>
            <a:ext cx="1362751" cy="562333"/>
          </a:xfrm>
          <a:custGeom>
            <a:avLst/>
            <a:gdLst/>
            <a:ahLst/>
            <a:cxnLst/>
            <a:rect l="l" t="t" r="r" b="b"/>
            <a:pathLst>
              <a:path w="2044126" h="843500">
                <a:moveTo>
                  <a:pt x="0" y="0"/>
                </a:moveTo>
                <a:lnTo>
                  <a:pt x="2044126" y="0"/>
                </a:lnTo>
                <a:lnTo>
                  <a:pt x="2044126" y="843499"/>
                </a:lnTo>
                <a:lnTo>
                  <a:pt x="0" y="843499"/>
                </a:lnTo>
                <a:lnTo>
                  <a:pt x="0" y="0"/>
                </a:lnTo>
                <a:close/>
              </a:path>
            </a:pathLst>
          </a:custGeom>
          <a:blipFill>
            <a:blip r:embed="rId9"/>
            <a:stretch>
              <a:fillRect/>
            </a:stretch>
          </a:blipFill>
        </p:spPr>
        <p:txBody>
          <a:bodyPr/>
          <a:lstStyle/>
          <a:p>
            <a:endParaRPr lang="en-US"/>
          </a:p>
        </p:txBody>
      </p:sp>
      <p:sp>
        <p:nvSpPr>
          <p:cNvPr id="10" name="Freeform 10"/>
          <p:cNvSpPr/>
          <p:nvPr/>
        </p:nvSpPr>
        <p:spPr>
          <a:xfrm>
            <a:off x="4143031" y="1692394"/>
            <a:ext cx="1289660" cy="935474"/>
          </a:xfrm>
          <a:custGeom>
            <a:avLst/>
            <a:gdLst/>
            <a:ahLst/>
            <a:cxnLst/>
            <a:rect l="l" t="t" r="r" b="b"/>
            <a:pathLst>
              <a:path w="1934490" h="1403211">
                <a:moveTo>
                  <a:pt x="0" y="0"/>
                </a:moveTo>
                <a:lnTo>
                  <a:pt x="1934490" y="0"/>
                </a:lnTo>
                <a:lnTo>
                  <a:pt x="1934490" y="1403211"/>
                </a:lnTo>
                <a:lnTo>
                  <a:pt x="0" y="1403211"/>
                </a:lnTo>
                <a:lnTo>
                  <a:pt x="0" y="0"/>
                </a:lnTo>
                <a:close/>
              </a:path>
            </a:pathLst>
          </a:custGeom>
          <a:blipFill>
            <a:blip r:embed="rId10"/>
            <a:stretch>
              <a:fillRect t="-6195"/>
            </a:stretch>
          </a:blipFill>
        </p:spPr>
        <p:txBody>
          <a:bodyPr/>
          <a:lstStyle/>
          <a:p>
            <a:endParaRPr lang="en-US"/>
          </a:p>
        </p:txBody>
      </p:sp>
      <p:sp>
        <p:nvSpPr>
          <p:cNvPr id="11" name="Freeform 11"/>
          <p:cNvSpPr/>
          <p:nvPr/>
        </p:nvSpPr>
        <p:spPr>
          <a:xfrm>
            <a:off x="609600" y="3772566"/>
            <a:ext cx="1091406" cy="661081"/>
          </a:xfrm>
          <a:custGeom>
            <a:avLst/>
            <a:gdLst/>
            <a:ahLst/>
            <a:cxnLst/>
            <a:rect l="l" t="t" r="r" b="b"/>
            <a:pathLst>
              <a:path w="1637109" h="991621">
                <a:moveTo>
                  <a:pt x="0" y="0"/>
                </a:moveTo>
                <a:lnTo>
                  <a:pt x="1637109" y="0"/>
                </a:lnTo>
                <a:lnTo>
                  <a:pt x="1637109" y="991620"/>
                </a:lnTo>
                <a:lnTo>
                  <a:pt x="0" y="991620"/>
                </a:lnTo>
                <a:lnTo>
                  <a:pt x="0" y="0"/>
                </a:lnTo>
                <a:close/>
              </a:path>
            </a:pathLst>
          </a:custGeom>
          <a:blipFill>
            <a:blip r:embed="rId11"/>
            <a:stretch>
              <a:fillRect/>
            </a:stretch>
          </a:blipFill>
        </p:spPr>
        <p:txBody>
          <a:bodyPr/>
          <a:lstStyle/>
          <a:p>
            <a:endParaRPr lang="en-US"/>
          </a:p>
        </p:txBody>
      </p:sp>
      <p:sp>
        <p:nvSpPr>
          <p:cNvPr id="12" name="Freeform 12"/>
          <p:cNvSpPr/>
          <p:nvPr/>
        </p:nvSpPr>
        <p:spPr>
          <a:xfrm>
            <a:off x="2545590" y="3670153"/>
            <a:ext cx="1089580" cy="800555"/>
          </a:xfrm>
          <a:custGeom>
            <a:avLst/>
            <a:gdLst/>
            <a:ahLst/>
            <a:cxnLst/>
            <a:rect l="l" t="t" r="r" b="b"/>
            <a:pathLst>
              <a:path w="1634370" h="1200832">
                <a:moveTo>
                  <a:pt x="0" y="0"/>
                </a:moveTo>
                <a:lnTo>
                  <a:pt x="1634370" y="0"/>
                </a:lnTo>
                <a:lnTo>
                  <a:pt x="1634370" y="1200832"/>
                </a:lnTo>
                <a:lnTo>
                  <a:pt x="0" y="1200832"/>
                </a:lnTo>
                <a:lnTo>
                  <a:pt x="0" y="0"/>
                </a:lnTo>
                <a:close/>
              </a:path>
            </a:pathLst>
          </a:custGeom>
          <a:blipFill>
            <a:blip r:embed="rId12"/>
            <a:stretch>
              <a:fillRect/>
            </a:stretch>
          </a:blipFill>
        </p:spPr>
        <p:txBody>
          <a:bodyPr/>
          <a:lstStyle/>
          <a:p>
            <a:endParaRPr lang="en-US"/>
          </a:p>
        </p:txBody>
      </p:sp>
      <p:sp>
        <p:nvSpPr>
          <p:cNvPr id="13" name="Freeform 13"/>
          <p:cNvSpPr/>
          <p:nvPr/>
        </p:nvSpPr>
        <p:spPr>
          <a:xfrm>
            <a:off x="4208327" y="5308404"/>
            <a:ext cx="1209869" cy="904218"/>
          </a:xfrm>
          <a:custGeom>
            <a:avLst/>
            <a:gdLst/>
            <a:ahLst/>
            <a:cxnLst/>
            <a:rect l="l" t="t" r="r" b="b"/>
            <a:pathLst>
              <a:path w="1814804" h="1356327">
                <a:moveTo>
                  <a:pt x="0" y="0"/>
                </a:moveTo>
                <a:lnTo>
                  <a:pt x="1814804" y="0"/>
                </a:lnTo>
                <a:lnTo>
                  <a:pt x="1814804" y="1356327"/>
                </a:lnTo>
                <a:lnTo>
                  <a:pt x="0" y="1356327"/>
                </a:lnTo>
                <a:lnTo>
                  <a:pt x="0" y="0"/>
                </a:lnTo>
                <a:close/>
              </a:path>
            </a:pathLst>
          </a:custGeom>
          <a:blipFill>
            <a:blip r:embed="rId13"/>
            <a:stretch>
              <a:fillRect/>
            </a:stretch>
          </a:blipFill>
        </p:spPr>
        <p:txBody>
          <a:bodyPr/>
          <a:lstStyle/>
          <a:p>
            <a:endParaRPr lang="en-US"/>
          </a:p>
        </p:txBody>
      </p:sp>
      <p:sp>
        <p:nvSpPr>
          <p:cNvPr id="14" name="Freeform 14"/>
          <p:cNvSpPr/>
          <p:nvPr/>
        </p:nvSpPr>
        <p:spPr>
          <a:xfrm>
            <a:off x="815436" y="5394879"/>
            <a:ext cx="831270" cy="834975"/>
          </a:xfrm>
          <a:custGeom>
            <a:avLst/>
            <a:gdLst/>
            <a:ahLst/>
            <a:cxnLst/>
            <a:rect l="l" t="t" r="r" b="b"/>
            <a:pathLst>
              <a:path w="1246905" h="1252463">
                <a:moveTo>
                  <a:pt x="0" y="0"/>
                </a:moveTo>
                <a:lnTo>
                  <a:pt x="1246905" y="0"/>
                </a:lnTo>
                <a:lnTo>
                  <a:pt x="1246905" y="1252463"/>
                </a:lnTo>
                <a:lnTo>
                  <a:pt x="0" y="1252463"/>
                </a:lnTo>
                <a:lnTo>
                  <a:pt x="0" y="0"/>
                </a:lnTo>
                <a:close/>
              </a:path>
            </a:pathLst>
          </a:custGeom>
          <a:blipFill>
            <a:blip r:embed="rId14"/>
            <a:stretch>
              <a:fillRect/>
            </a:stretch>
          </a:blipFill>
        </p:spPr>
        <p:txBody>
          <a:bodyPr/>
          <a:lstStyle/>
          <a:p>
            <a:endParaRPr lang="en-US"/>
          </a:p>
        </p:txBody>
      </p:sp>
      <p:sp>
        <p:nvSpPr>
          <p:cNvPr id="15" name="Freeform 15"/>
          <p:cNvSpPr/>
          <p:nvPr/>
        </p:nvSpPr>
        <p:spPr>
          <a:xfrm>
            <a:off x="562820" y="1844040"/>
            <a:ext cx="1214044" cy="921182"/>
          </a:xfrm>
          <a:custGeom>
            <a:avLst/>
            <a:gdLst/>
            <a:ahLst/>
            <a:cxnLst/>
            <a:rect l="l" t="t" r="r" b="b"/>
            <a:pathLst>
              <a:path w="1821066" h="1381773">
                <a:moveTo>
                  <a:pt x="0" y="0"/>
                </a:moveTo>
                <a:lnTo>
                  <a:pt x="1821066" y="0"/>
                </a:lnTo>
                <a:lnTo>
                  <a:pt x="1821066" y="1381773"/>
                </a:lnTo>
                <a:lnTo>
                  <a:pt x="0" y="1381773"/>
                </a:lnTo>
                <a:lnTo>
                  <a:pt x="0" y="0"/>
                </a:lnTo>
                <a:close/>
              </a:path>
            </a:pathLst>
          </a:custGeom>
          <a:blipFill>
            <a:blip r:embed="rId15"/>
            <a:stretch>
              <a:fillRect/>
            </a:stretch>
          </a:blipFill>
        </p:spPr>
        <p:txBody>
          <a:bodyPr/>
          <a:lstStyle/>
          <a:p>
            <a:endParaRPr lang="en-US"/>
          </a:p>
        </p:txBody>
      </p:sp>
      <p:sp>
        <p:nvSpPr>
          <p:cNvPr id="16" name="Freeform 16"/>
          <p:cNvSpPr/>
          <p:nvPr/>
        </p:nvSpPr>
        <p:spPr>
          <a:xfrm>
            <a:off x="2620168" y="5383745"/>
            <a:ext cx="953965" cy="839759"/>
          </a:xfrm>
          <a:custGeom>
            <a:avLst/>
            <a:gdLst/>
            <a:ahLst/>
            <a:cxnLst/>
            <a:rect l="l" t="t" r="r" b="b"/>
            <a:pathLst>
              <a:path w="1430948" h="1259638">
                <a:moveTo>
                  <a:pt x="0" y="0"/>
                </a:moveTo>
                <a:lnTo>
                  <a:pt x="1430949" y="0"/>
                </a:lnTo>
                <a:lnTo>
                  <a:pt x="1430949" y="1259638"/>
                </a:lnTo>
                <a:lnTo>
                  <a:pt x="0" y="1259638"/>
                </a:lnTo>
                <a:lnTo>
                  <a:pt x="0" y="0"/>
                </a:lnTo>
                <a:close/>
              </a:path>
            </a:pathLst>
          </a:custGeom>
          <a:blipFill>
            <a:blip r:embed="rId16"/>
            <a:stretch>
              <a:fillRect/>
            </a:stretch>
          </a:blipFill>
        </p:spPr>
        <p:txBody>
          <a:bodyPr/>
          <a:lstStyle/>
          <a:p>
            <a:endParaRPr lang="en-US"/>
          </a:p>
        </p:txBody>
      </p:sp>
      <p:sp>
        <p:nvSpPr>
          <p:cNvPr id="17" name="TextBox 17"/>
          <p:cNvSpPr txBox="1"/>
          <p:nvPr/>
        </p:nvSpPr>
        <p:spPr>
          <a:xfrm>
            <a:off x="539750" y="557748"/>
            <a:ext cx="10581349" cy="525785"/>
          </a:xfrm>
          <a:prstGeom prst="rect">
            <a:avLst/>
          </a:prstGeom>
        </p:spPr>
        <p:txBody>
          <a:bodyPr lIns="0" tIns="0" rIns="0" bIns="0" rtlCol="0" anchor="t">
            <a:spAutoFit/>
          </a:bodyPr>
          <a:lstStyle/>
          <a:p>
            <a:pPr>
              <a:lnSpc>
                <a:spcPts val="4144"/>
              </a:lnSpc>
              <a:spcBef>
                <a:spcPct val="0"/>
              </a:spcBef>
            </a:pPr>
            <a:r>
              <a:rPr lang="en-US" sz="3733" b="1" dirty="0">
                <a:solidFill>
                  <a:srgbClr val="015438"/>
                </a:solidFill>
                <a:latin typeface="League Spartan"/>
              </a:rPr>
              <a:t>Certifications &amp; Awards</a:t>
            </a:r>
          </a:p>
        </p:txBody>
      </p:sp>
      <p:sp>
        <p:nvSpPr>
          <p:cNvPr id="18" name="TextBox 18"/>
          <p:cNvSpPr txBox="1"/>
          <p:nvPr/>
        </p:nvSpPr>
        <p:spPr>
          <a:xfrm>
            <a:off x="2620168" y="6318317"/>
            <a:ext cx="1072356" cy="416589"/>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ISO 14000:2004</a:t>
            </a:r>
          </a:p>
        </p:txBody>
      </p:sp>
      <p:sp>
        <p:nvSpPr>
          <p:cNvPr id="19" name="TextBox 19"/>
          <p:cNvSpPr txBox="1"/>
          <p:nvPr/>
        </p:nvSpPr>
        <p:spPr>
          <a:xfrm>
            <a:off x="2151497" y="2830251"/>
            <a:ext cx="1717209" cy="416589"/>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Supplier Ethical Data Exchange Certified</a:t>
            </a:r>
          </a:p>
        </p:txBody>
      </p:sp>
      <p:sp>
        <p:nvSpPr>
          <p:cNvPr id="20" name="TextBox 20"/>
          <p:cNvSpPr txBox="1"/>
          <p:nvPr/>
        </p:nvSpPr>
        <p:spPr>
          <a:xfrm>
            <a:off x="3969613" y="2858826"/>
            <a:ext cx="1687297" cy="416589"/>
          </a:xfrm>
          <a:prstGeom prst="rect">
            <a:avLst/>
          </a:prstGeom>
        </p:spPr>
        <p:txBody>
          <a:bodyPr lIns="0" tIns="0" rIns="0" bIns="0" rtlCol="0" anchor="t">
            <a:spAutoFit/>
          </a:bodyPr>
          <a:lstStyle/>
          <a:p>
            <a:pPr algn="ctr">
              <a:lnSpc>
                <a:spcPts val="1680"/>
              </a:lnSpc>
            </a:pPr>
            <a:r>
              <a:rPr lang="en-US" sz="1200" dirty="0">
                <a:solidFill>
                  <a:srgbClr val="015438"/>
                </a:solidFill>
                <a:latin typeface="Trocchi"/>
              </a:rPr>
              <a:t>Forest Stewardship Council Certified</a:t>
            </a:r>
          </a:p>
        </p:txBody>
      </p:sp>
      <p:sp>
        <p:nvSpPr>
          <p:cNvPr id="21" name="TextBox 21"/>
          <p:cNvSpPr txBox="1"/>
          <p:nvPr/>
        </p:nvSpPr>
        <p:spPr>
          <a:xfrm>
            <a:off x="297915" y="4631564"/>
            <a:ext cx="1898032" cy="416589"/>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Global Organic Latex Standard</a:t>
            </a:r>
          </a:p>
        </p:txBody>
      </p:sp>
      <p:sp>
        <p:nvSpPr>
          <p:cNvPr id="22" name="TextBox 22"/>
          <p:cNvSpPr txBox="1"/>
          <p:nvPr/>
        </p:nvSpPr>
        <p:spPr>
          <a:xfrm>
            <a:off x="2336037" y="4627684"/>
            <a:ext cx="1564419" cy="416589"/>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Organic Content Standard</a:t>
            </a:r>
          </a:p>
        </p:txBody>
      </p:sp>
      <p:sp>
        <p:nvSpPr>
          <p:cNvPr id="23" name="TextBox 23"/>
          <p:cNvSpPr txBox="1"/>
          <p:nvPr/>
        </p:nvSpPr>
        <p:spPr>
          <a:xfrm>
            <a:off x="4351305" y="4697604"/>
            <a:ext cx="977027" cy="416589"/>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ISO 9001:2015</a:t>
            </a:r>
          </a:p>
        </p:txBody>
      </p:sp>
      <p:sp>
        <p:nvSpPr>
          <p:cNvPr id="24" name="TextBox 24"/>
          <p:cNvSpPr txBox="1"/>
          <p:nvPr/>
        </p:nvSpPr>
        <p:spPr>
          <a:xfrm>
            <a:off x="247145" y="2855007"/>
            <a:ext cx="1904352" cy="416589"/>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Business Social Compliance Initiative</a:t>
            </a:r>
          </a:p>
        </p:txBody>
      </p:sp>
      <p:sp>
        <p:nvSpPr>
          <p:cNvPr id="25" name="TextBox 25"/>
          <p:cNvSpPr txBox="1"/>
          <p:nvPr/>
        </p:nvSpPr>
        <p:spPr>
          <a:xfrm>
            <a:off x="272545" y="6330992"/>
            <a:ext cx="1904352" cy="198581"/>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 SA 8000 </a:t>
            </a:r>
          </a:p>
        </p:txBody>
      </p:sp>
      <p:sp>
        <p:nvSpPr>
          <p:cNvPr id="26" name="TextBox 26"/>
          <p:cNvSpPr txBox="1"/>
          <p:nvPr/>
        </p:nvSpPr>
        <p:spPr>
          <a:xfrm>
            <a:off x="4040738" y="6311966"/>
            <a:ext cx="1545049" cy="163058"/>
          </a:xfrm>
          <a:prstGeom prst="rect">
            <a:avLst/>
          </a:prstGeom>
        </p:spPr>
        <p:txBody>
          <a:bodyPr lIns="0" tIns="0" rIns="0" bIns="0" rtlCol="0" anchor="t">
            <a:spAutoFit/>
          </a:bodyPr>
          <a:lstStyle/>
          <a:p>
            <a:pPr algn="ctr">
              <a:lnSpc>
                <a:spcPts val="1363"/>
              </a:lnSpc>
            </a:pPr>
            <a:r>
              <a:rPr lang="en-US" sz="973">
                <a:solidFill>
                  <a:srgbClr val="015438"/>
                </a:solidFill>
                <a:latin typeface="Trocchi"/>
              </a:rPr>
              <a:t>SA 9001 </a:t>
            </a:r>
          </a:p>
        </p:txBody>
      </p:sp>
      <p:sp>
        <p:nvSpPr>
          <p:cNvPr id="27" name="TextBox 26">
            <a:extLst>
              <a:ext uri="{FF2B5EF4-FFF2-40B4-BE49-F238E27FC236}">
                <a16:creationId xmlns:a16="http://schemas.microsoft.com/office/drawing/2014/main" id="{AA15EC07-8372-CE75-8FEC-83CE81E28AD7}"/>
              </a:ext>
            </a:extLst>
          </p:cNvPr>
          <p:cNvSpPr txBox="1"/>
          <p:nvPr/>
        </p:nvSpPr>
        <p:spPr>
          <a:xfrm>
            <a:off x="6756400" y="5715001"/>
            <a:ext cx="3749340" cy="596125"/>
          </a:xfrm>
          <a:prstGeom prst="rect">
            <a:avLst/>
          </a:prstGeom>
        </p:spPr>
        <p:txBody>
          <a:bodyPr lIns="0" tIns="0" rIns="0" bIns="0" rtlCol="0" anchor="t">
            <a:spAutoFit/>
          </a:bodyPr>
          <a:lstStyle>
            <a:defPPr>
              <a:defRPr lang="en-US"/>
            </a:defPPr>
            <a:lvl1pPr algn="ctr">
              <a:lnSpc>
                <a:spcPts val="2520"/>
              </a:lnSpc>
              <a:defRPr>
                <a:solidFill>
                  <a:srgbClr val="015438"/>
                </a:solidFill>
                <a:latin typeface="Trocchi"/>
              </a:defRPr>
            </a:lvl1pPr>
          </a:lstStyle>
          <a:p>
            <a:r>
              <a:rPr lang="en-US" sz="1200" dirty="0"/>
              <a:t>Winner of National Chamber of Exporter’s, awards in multiple times.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7561166" y="880858"/>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2">
              <a:extLst>
                <a:ext uri="{96DAC541-7B7A-43D3-8B79-37D633B846F1}">
                  <asvg:svgBlip xmlns:asvg="http://schemas.microsoft.com/office/drawing/2016/SVG/main" r:embed="rId3"/>
                </a:ext>
              </a:extLst>
            </a:blip>
            <a:stretch>
              <a:fillRect t="-151970" r="-621009" b="-1346787"/>
            </a:stretch>
          </a:blipFill>
        </p:spPr>
        <p:txBody>
          <a:bodyPr/>
          <a:lstStyle/>
          <a:p>
            <a:endParaRPr lang="en-US" sz="1200"/>
          </a:p>
        </p:txBody>
      </p:sp>
      <p:sp>
        <p:nvSpPr>
          <p:cNvPr id="9" name="Freeform 9"/>
          <p:cNvSpPr/>
          <p:nvPr/>
        </p:nvSpPr>
        <p:spPr>
          <a:xfrm>
            <a:off x="7561166" y="969041"/>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2">
              <a:extLst>
                <a:ext uri="{96DAC541-7B7A-43D3-8B79-37D633B846F1}">
                  <asvg:svgBlip xmlns:asvg="http://schemas.microsoft.com/office/drawing/2016/SVG/main" r:embed="rId3"/>
                </a:ext>
              </a:extLst>
            </a:blip>
            <a:stretch>
              <a:fillRect t="-151970" r="-621009" b="-1346787"/>
            </a:stretch>
          </a:blipFill>
        </p:spPr>
        <p:txBody>
          <a:bodyPr/>
          <a:lstStyle/>
          <a:p>
            <a:endParaRPr lang="en-US" sz="1200"/>
          </a:p>
        </p:txBody>
      </p:sp>
      <p:pic>
        <p:nvPicPr>
          <p:cNvPr id="11" name="Picture 10" descr="A logo of a company&#10;&#10;Description automatically generated">
            <a:extLst>
              <a:ext uri="{FF2B5EF4-FFF2-40B4-BE49-F238E27FC236}">
                <a16:creationId xmlns:a16="http://schemas.microsoft.com/office/drawing/2014/main" id="{E39700F5-7BB8-4CA3-3048-9EF2B569135C}"/>
              </a:ext>
            </a:extLst>
          </p:cNvPr>
          <p:cNvPicPr>
            <a:picLocks noChangeAspect="1"/>
          </p:cNvPicPr>
          <p:nvPr/>
        </p:nvPicPr>
        <p:blipFill rotWithShape="1">
          <a:blip r:embed="rId4">
            <a:extLst>
              <a:ext uri="{28A0092B-C50C-407E-A947-70E740481C1C}">
                <a14:useLocalDpi xmlns:a14="http://schemas.microsoft.com/office/drawing/2010/main" val="0"/>
              </a:ext>
            </a:extLst>
          </a:blip>
          <a:srcRect l="12711" t="25652" r="13952" b="26232"/>
          <a:stretch/>
        </p:blipFill>
        <p:spPr>
          <a:xfrm>
            <a:off x="4880112" y="1599529"/>
            <a:ext cx="7106479" cy="3299791"/>
          </a:xfrm>
          <a:prstGeom prst="rect">
            <a:avLst/>
          </a:prstGeom>
        </p:spPr>
      </p:pic>
      <p:sp>
        <p:nvSpPr>
          <p:cNvPr id="12" name="TextBox 7"/>
          <p:cNvSpPr txBox="1"/>
          <p:nvPr/>
        </p:nvSpPr>
        <p:spPr>
          <a:xfrm>
            <a:off x="487763" y="2104951"/>
            <a:ext cx="4392349" cy="2648097"/>
          </a:xfrm>
          <a:prstGeom prst="rect">
            <a:avLst/>
          </a:prstGeom>
        </p:spPr>
        <p:txBody>
          <a:bodyPr wrap="square" lIns="0" tIns="0" rIns="0" bIns="0" rtlCol="0" anchor="t">
            <a:spAutoFit/>
          </a:bodyPr>
          <a:lstStyle/>
          <a:p>
            <a:pPr algn="ctr">
              <a:lnSpc>
                <a:spcPts val="10755"/>
              </a:lnSpc>
            </a:pPr>
            <a:r>
              <a:rPr lang="en-US" sz="7682" b="1" dirty="0">
                <a:solidFill>
                  <a:srgbClr val="015438"/>
                </a:solidFill>
                <a:latin typeface="League Spartan"/>
              </a:rPr>
              <a:t>Thank </a:t>
            </a:r>
          </a:p>
          <a:p>
            <a:pPr algn="ctr">
              <a:lnSpc>
                <a:spcPts val="10755"/>
              </a:lnSpc>
            </a:pPr>
            <a:r>
              <a:rPr lang="en-US" sz="7682" b="1" dirty="0">
                <a:solidFill>
                  <a:srgbClr val="015438"/>
                </a:solidFill>
                <a:latin typeface="League Spartan"/>
              </a:rPr>
              <a:t>You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93" y="4277506"/>
            <a:ext cx="590550" cy="1722245"/>
          </a:xfrm>
          <a:prstGeom prst="rect">
            <a:avLst/>
          </a:prstGeom>
          <a:solidFill>
            <a:srgbClr val="0058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03885" y="1622710"/>
            <a:ext cx="3304409" cy="1077218"/>
          </a:xfrm>
          <a:prstGeom prst="rect">
            <a:avLst/>
          </a:prstGeom>
          <a:noFill/>
        </p:spPr>
        <p:txBody>
          <a:bodyPr wrap="square" rtlCol="0">
            <a:spAutoFit/>
          </a:bodyPr>
          <a:lstStyle/>
          <a:p>
            <a:r>
              <a:rPr lang="en-US" sz="4000" b="1" dirty="0">
                <a:solidFill>
                  <a:srgbClr val="1E7241"/>
                </a:solidFill>
                <a:latin typeface="Prometo" panose="020B0604030203060203" pitchFamily="34" charset="0"/>
              </a:rPr>
              <a:t>USD 1.38 Bn</a:t>
            </a:r>
          </a:p>
          <a:p>
            <a:r>
              <a:rPr lang="en-US" sz="2400" dirty="0">
                <a:latin typeface="Prometo" panose="020B0604030203060203" pitchFamily="34" charset="0"/>
              </a:rPr>
              <a:t>Annual Revenue</a:t>
            </a:r>
          </a:p>
        </p:txBody>
      </p:sp>
      <p:sp>
        <p:nvSpPr>
          <p:cNvPr id="13" name="TextBox 12"/>
          <p:cNvSpPr txBox="1"/>
          <p:nvPr/>
        </p:nvSpPr>
        <p:spPr>
          <a:xfrm>
            <a:off x="4667676" y="1622710"/>
            <a:ext cx="3340401" cy="1077218"/>
          </a:xfrm>
          <a:prstGeom prst="rect">
            <a:avLst/>
          </a:prstGeom>
          <a:noFill/>
        </p:spPr>
        <p:txBody>
          <a:bodyPr wrap="square" rtlCol="0">
            <a:spAutoFit/>
          </a:bodyPr>
          <a:lstStyle/>
          <a:p>
            <a:r>
              <a:rPr lang="en-US" sz="4000" b="1" dirty="0">
                <a:solidFill>
                  <a:srgbClr val="1E7241"/>
                </a:solidFill>
                <a:latin typeface="Prometo" panose="020B0604030203060203" pitchFamily="34" charset="0"/>
              </a:rPr>
              <a:t>USD 171 Mn</a:t>
            </a:r>
          </a:p>
          <a:p>
            <a:r>
              <a:rPr lang="en-US" sz="2400" dirty="0">
                <a:latin typeface="Prometo" panose="020B0604030203060203" pitchFamily="34" charset="0"/>
              </a:rPr>
              <a:t>EBITDA</a:t>
            </a:r>
          </a:p>
        </p:txBody>
      </p:sp>
      <p:sp>
        <p:nvSpPr>
          <p:cNvPr id="14" name="TextBox 13"/>
          <p:cNvSpPr txBox="1"/>
          <p:nvPr/>
        </p:nvSpPr>
        <p:spPr>
          <a:xfrm>
            <a:off x="4667675" y="2877176"/>
            <a:ext cx="3148641" cy="1077218"/>
          </a:xfrm>
          <a:prstGeom prst="rect">
            <a:avLst/>
          </a:prstGeom>
          <a:noFill/>
        </p:spPr>
        <p:txBody>
          <a:bodyPr wrap="square" rtlCol="0">
            <a:spAutoFit/>
          </a:bodyPr>
          <a:lstStyle/>
          <a:p>
            <a:r>
              <a:rPr lang="en-US" sz="4000" b="1" dirty="0">
                <a:solidFill>
                  <a:srgbClr val="1E7241"/>
                </a:solidFill>
                <a:latin typeface="Prometo" panose="020B0604030203060203" pitchFamily="34" charset="0"/>
              </a:rPr>
              <a:t>USD 47 Mn</a:t>
            </a:r>
          </a:p>
          <a:p>
            <a:r>
              <a:rPr lang="en-US" sz="2400" dirty="0">
                <a:latin typeface="Prometo" panose="020B0604030203060203" pitchFamily="34" charset="0"/>
              </a:rPr>
              <a:t>Profit After Tax</a:t>
            </a:r>
          </a:p>
        </p:txBody>
      </p:sp>
      <p:sp>
        <p:nvSpPr>
          <p:cNvPr id="15" name="TextBox 14"/>
          <p:cNvSpPr txBox="1"/>
          <p:nvPr/>
        </p:nvSpPr>
        <p:spPr>
          <a:xfrm>
            <a:off x="1003884" y="2880540"/>
            <a:ext cx="3332692" cy="1077218"/>
          </a:xfrm>
          <a:prstGeom prst="rect">
            <a:avLst/>
          </a:prstGeom>
          <a:noFill/>
        </p:spPr>
        <p:txBody>
          <a:bodyPr wrap="square" rtlCol="0">
            <a:spAutoFit/>
          </a:bodyPr>
          <a:lstStyle/>
          <a:p>
            <a:r>
              <a:rPr lang="en-US" sz="4000" b="1" dirty="0">
                <a:solidFill>
                  <a:srgbClr val="1E7241"/>
                </a:solidFill>
                <a:latin typeface="Prometo" panose="020B0604030203060203" pitchFamily="34" charset="0"/>
              </a:rPr>
              <a:t>USD 80 Mn</a:t>
            </a:r>
          </a:p>
          <a:p>
            <a:r>
              <a:rPr lang="en-US" sz="2400" dirty="0">
                <a:latin typeface="Prometo" panose="020B0604030203060203" pitchFamily="34" charset="0"/>
              </a:rPr>
              <a:t>Profit Before Tax</a:t>
            </a:r>
          </a:p>
        </p:txBody>
      </p:sp>
      <p:sp>
        <p:nvSpPr>
          <p:cNvPr id="17" name="TextBox 16"/>
          <p:cNvSpPr txBox="1"/>
          <p:nvPr/>
        </p:nvSpPr>
        <p:spPr>
          <a:xfrm>
            <a:off x="1011954" y="4632657"/>
            <a:ext cx="631863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4F906A"/>
                </a:solidFill>
                <a:latin typeface="Prometo" panose="020B0604030203060203" pitchFamily="34" charset="0"/>
              </a:rPr>
              <a:t>‘AAA’ </a:t>
            </a:r>
            <a:r>
              <a:rPr lang="en-US" sz="2800" b="1" dirty="0">
                <a:solidFill>
                  <a:srgbClr val="0D0D0D"/>
                </a:solidFill>
                <a:latin typeface="Prometo" panose="020B0604030203060203" pitchFamily="34" charset="0"/>
              </a:rPr>
              <a:t>RATED BY FITCH RATINGS </a:t>
            </a:r>
            <a:endParaRPr lang="en-US" sz="2400" dirty="0">
              <a:solidFill>
                <a:srgbClr val="4F906A"/>
              </a:solidFill>
              <a:latin typeface="Prometo" panose="020B0604030203060203" pitchFamily="34" charset="0"/>
            </a:endParaRPr>
          </a:p>
        </p:txBody>
      </p:sp>
      <p:sp>
        <p:nvSpPr>
          <p:cNvPr id="18" name="TextBox 17"/>
          <p:cNvSpPr txBox="1"/>
          <p:nvPr/>
        </p:nvSpPr>
        <p:spPr>
          <a:xfrm>
            <a:off x="1130845" y="5293232"/>
            <a:ext cx="668547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0000"/>
                </a:solidFill>
                <a:latin typeface="Segoe UI Semibold" panose="020B0702040204020203" pitchFamily="34" charset="0"/>
                <a:cs typeface="Segoe UI Semibold" panose="020B0702040204020203" pitchFamily="34" charset="0"/>
              </a:rPr>
              <a:t>Assigned the highest possible national long term corporate credit rating</a:t>
            </a:r>
            <a:endParaRPr lang="en-US" sz="1200" b="1" dirty="0">
              <a:solidFill>
                <a:srgbClr val="000000"/>
              </a:solidFill>
              <a:latin typeface="Rubik" pitchFamily="2" charset="-79"/>
              <a:cs typeface="Rubik" pitchFamily="2" charset="-79"/>
            </a:endParaRPr>
          </a:p>
        </p:txBody>
      </p:sp>
      <p:sp>
        <p:nvSpPr>
          <p:cNvPr id="20" name="TextBox 19"/>
          <p:cNvSpPr txBox="1"/>
          <p:nvPr/>
        </p:nvSpPr>
        <p:spPr>
          <a:xfrm>
            <a:off x="710242" y="370118"/>
            <a:ext cx="4951562" cy="830997"/>
          </a:xfrm>
          <a:prstGeom prst="rect">
            <a:avLst/>
          </a:prstGeom>
          <a:noFill/>
        </p:spPr>
        <p:txBody>
          <a:bodyPr wrap="square" rtlCol="0">
            <a:spAutoFit/>
          </a:bodyPr>
          <a:lstStyle/>
          <a:p>
            <a:r>
              <a:rPr lang="en-US" sz="2400" b="1" dirty="0">
                <a:solidFill>
                  <a:prstClr val="black">
                    <a:lumMod val="95000"/>
                    <a:lumOff val="5000"/>
                  </a:prstClr>
                </a:solidFill>
                <a:latin typeface="Prometo" panose="020B0604030203060203" pitchFamily="34" charset="0"/>
              </a:rPr>
              <a:t>DELIVERING PROFITABLE GROWTH FOR 2023/24</a:t>
            </a:r>
            <a:endParaRPr lang="en-US" sz="2400" dirty="0">
              <a:solidFill>
                <a:prstClr val="black">
                  <a:lumMod val="95000"/>
                  <a:lumOff val="5000"/>
                </a:prstClr>
              </a:solidFill>
              <a:latin typeface="Prometo" panose="020B0604030203060203" pitchFamily="34" charset="0"/>
            </a:endParaRPr>
          </a:p>
        </p:txBody>
      </p:sp>
      <p:pic>
        <p:nvPicPr>
          <p:cNvPr id="3" name="Picture 2"/>
          <p:cNvPicPr>
            <a:picLocks noChangeAspect="1"/>
          </p:cNvPicPr>
          <p:nvPr/>
        </p:nvPicPr>
        <p:blipFill>
          <a:blip r:embed="rId2"/>
          <a:stretch>
            <a:fillRect/>
          </a:stretch>
        </p:blipFill>
        <p:spPr>
          <a:xfrm>
            <a:off x="8710516" y="0"/>
            <a:ext cx="3481485" cy="6858000"/>
          </a:xfrm>
          <a:prstGeom prst="rect">
            <a:avLst/>
          </a:prstGeom>
        </p:spPr>
      </p:pic>
      <p:sp>
        <p:nvSpPr>
          <p:cNvPr id="21" name="Rectangle 20"/>
          <p:cNvSpPr/>
          <p:nvPr/>
        </p:nvSpPr>
        <p:spPr>
          <a:xfrm>
            <a:off x="8181976" y="4277506"/>
            <a:ext cx="4010025" cy="1722245"/>
          </a:xfrm>
          <a:prstGeom prst="rect">
            <a:avLst/>
          </a:prstGeom>
          <a:solidFill>
            <a:srgbClr val="0058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08076" y="4907796"/>
            <a:ext cx="2849592" cy="461665"/>
          </a:xfrm>
          <a:prstGeom prst="rect">
            <a:avLst/>
          </a:prstGeom>
          <a:noFill/>
        </p:spPr>
        <p:txBody>
          <a:bodyPr wrap="square" rtlCol="0">
            <a:spAutoFit/>
          </a:bodyPr>
          <a:lstStyle/>
          <a:p>
            <a:pPr algn="r"/>
            <a:r>
              <a:rPr lang="en-GB" sz="1200" b="1" dirty="0">
                <a:solidFill>
                  <a:schemeClr val="bg1"/>
                </a:solidFill>
                <a:latin typeface="Rubik Medium" pitchFamily="2" charset="-79"/>
                <a:cs typeface="Rubik Medium" pitchFamily="2" charset="-79"/>
              </a:rPr>
              <a:t>Read our latest </a:t>
            </a:r>
          </a:p>
          <a:p>
            <a:pPr algn="r"/>
            <a:r>
              <a:rPr lang="en-GB" sz="1200" b="1" dirty="0">
                <a:solidFill>
                  <a:schemeClr val="bg1"/>
                </a:solidFill>
                <a:latin typeface="Rubik Medium" pitchFamily="2" charset="-79"/>
                <a:cs typeface="Rubik Medium" pitchFamily="2" charset="-79"/>
              </a:rPr>
              <a:t>Integrated Annual Report</a:t>
            </a:r>
            <a:endParaRPr lang="en-GB" sz="1200" dirty="0">
              <a:solidFill>
                <a:schemeClr val="bg1"/>
              </a:solidFill>
              <a:latin typeface="Rubik Medium" pitchFamily="2" charset="-79"/>
              <a:cs typeface="Rubik Medium" pitchFamily="2" charset="-79"/>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1968" y="4676252"/>
            <a:ext cx="924757" cy="924757"/>
          </a:xfrm>
          <a:prstGeom prst="rect">
            <a:avLst/>
          </a:prstGeom>
        </p:spPr>
      </p:pic>
    </p:spTree>
    <p:extLst>
      <p:ext uri="{BB962C8B-B14F-4D97-AF65-F5344CB8AC3E}">
        <p14:creationId xmlns:p14="http://schemas.microsoft.com/office/powerpoint/2010/main" val="3563622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14"/>
            <a:ext cx="12186583" cy="6856286"/>
          </a:xfrm>
          <a:prstGeom prst="rect">
            <a:avLst/>
          </a:prstGeom>
        </p:spPr>
      </p:pic>
      <p:sp>
        <p:nvSpPr>
          <p:cNvPr id="9" name="TextBox 8"/>
          <p:cNvSpPr txBox="1"/>
          <p:nvPr/>
        </p:nvSpPr>
        <p:spPr>
          <a:xfrm>
            <a:off x="331552" y="220846"/>
            <a:ext cx="4951562" cy="461665"/>
          </a:xfrm>
          <a:prstGeom prst="rect">
            <a:avLst/>
          </a:prstGeom>
          <a:noFill/>
        </p:spPr>
        <p:txBody>
          <a:bodyPr wrap="square" rtlCol="0">
            <a:spAutoFit/>
          </a:bodyPr>
          <a:lstStyle/>
          <a:p>
            <a:r>
              <a:rPr lang="en-US" sz="2400" b="1" dirty="0">
                <a:solidFill>
                  <a:schemeClr val="tx1">
                    <a:lumMod val="95000"/>
                    <a:lumOff val="5000"/>
                  </a:schemeClr>
                </a:solidFill>
                <a:latin typeface="Prometo" panose="020B0604030203060203" pitchFamily="34" charset="0"/>
              </a:rPr>
              <a:t>TAKING ON THE WORLD…</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50" y="220846"/>
            <a:ext cx="6217945" cy="6220017"/>
          </a:xfrm>
          <a:prstGeom prst="rect">
            <a:avLst/>
          </a:prstGeom>
        </p:spPr>
      </p:pic>
      <p:sp>
        <p:nvSpPr>
          <p:cNvPr id="30" name="TextBox 29"/>
          <p:cNvSpPr txBox="1"/>
          <p:nvPr/>
        </p:nvSpPr>
        <p:spPr>
          <a:xfrm>
            <a:off x="962250" y="4415357"/>
            <a:ext cx="2224054" cy="369332"/>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Supplies 5% of the global demand for household and industrial gloves.</a:t>
            </a:r>
          </a:p>
        </p:txBody>
      </p:sp>
      <p:sp>
        <p:nvSpPr>
          <p:cNvPr id="31" name="TextBox 30"/>
          <p:cNvSpPr txBox="1"/>
          <p:nvPr/>
        </p:nvSpPr>
        <p:spPr>
          <a:xfrm>
            <a:off x="3494421" y="4405941"/>
            <a:ext cx="2211276" cy="369332"/>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Leader in the global coconut shell-based activated carbon market.</a:t>
            </a:r>
          </a:p>
        </p:txBody>
      </p:sp>
      <p:sp>
        <p:nvSpPr>
          <p:cNvPr id="32" name="TextBox 31"/>
          <p:cNvSpPr txBox="1"/>
          <p:nvPr/>
        </p:nvSpPr>
        <p:spPr>
          <a:xfrm>
            <a:off x="6146566" y="4381112"/>
            <a:ext cx="2230891" cy="369332"/>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Sri Lanka’s largest exporter of                 processed fruits and vegetables.</a:t>
            </a:r>
          </a:p>
        </p:txBody>
      </p:sp>
      <p:sp>
        <p:nvSpPr>
          <p:cNvPr id="33" name="TextBox 32"/>
          <p:cNvSpPr txBox="1"/>
          <p:nvPr/>
        </p:nvSpPr>
        <p:spPr>
          <a:xfrm>
            <a:off x="3484293" y="4941062"/>
            <a:ext cx="2211276" cy="507831"/>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Pioneer and largest textile manufacturer and exporter in Sri Lanka. </a:t>
            </a:r>
          </a:p>
        </p:txBody>
      </p:sp>
      <p:sp>
        <p:nvSpPr>
          <p:cNvPr id="34" name="TextBox 33"/>
          <p:cNvSpPr txBox="1"/>
          <p:nvPr/>
        </p:nvSpPr>
        <p:spPr>
          <a:xfrm>
            <a:off x="969289" y="4997844"/>
            <a:ext cx="2047335" cy="369332"/>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Leader in Sri Lanka’s Transportation and Logistics Sector. </a:t>
            </a:r>
          </a:p>
        </p:txBody>
      </p:sp>
      <p:sp>
        <p:nvSpPr>
          <p:cNvPr id="35" name="TextBox 34"/>
          <p:cNvSpPr txBox="1"/>
          <p:nvPr/>
        </p:nvSpPr>
        <p:spPr>
          <a:xfrm>
            <a:off x="6159837" y="4964826"/>
            <a:ext cx="2047335" cy="507831"/>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Sri Lanka’s largest exporter of aluminium extrusion products.</a:t>
            </a:r>
          </a:p>
          <a:p>
            <a:endParaRPr lang="en-US" sz="900" dirty="0">
              <a:solidFill>
                <a:srgbClr val="000000"/>
              </a:solidFill>
              <a:latin typeface="Segoe UI Semibold" panose="020B0702040204020203" pitchFamily="34" charset="0"/>
              <a:cs typeface="Segoe UI Semibold" panose="020B0702040204020203" pitchFamily="34" charset="0"/>
            </a:endParaRPr>
          </a:p>
        </p:txBody>
      </p:sp>
      <p:sp>
        <p:nvSpPr>
          <p:cNvPr id="36" name="TextBox 35"/>
          <p:cNvSpPr txBox="1"/>
          <p:nvPr/>
        </p:nvSpPr>
        <p:spPr>
          <a:xfrm>
            <a:off x="3484294" y="5525121"/>
            <a:ext cx="2498751" cy="784830"/>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One of the world’s most awarded, sustainable plantations, producing 4.6%</a:t>
            </a:r>
          </a:p>
          <a:p>
            <a:r>
              <a:rPr lang="en-US" sz="900" dirty="0">
                <a:solidFill>
                  <a:srgbClr val="000000"/>
                </a:solidFill>
                <a:latin typeface="Segoe UI Semibold" panose="020B0702040204020203" pitchFamily="34" charset="0"/>
                <a:cs typeface="Segoe UI Semibold" panose="020B0702040204020203" pitchFamily="34" charset="0"/>
              </a:rPr>
              <a:t>and 4.1% of Sri Lanka’s tea and rubber</a:t>
            </a:r>
          </a:p>
          <a:p>
            <a:endParaRPr lang="en-US" sz="900" dirty="0">
              <a:solidFill>
                <a:srgbClr val="000000"/>
              </a:solidFill>
              <a:latin typeface="Segoe UI Semibold" panose="020B0702040204020203" pitchFamily="34" charset="0"/>
              <a:cs typeface="Segoe UI Semibold" panose="020B0702040204020203" pitchFamily="34" charset="0"/>
            </a:endParaRPr>
          </a:p>
          <a:p>
            <a:endParaRPr lang="en-US" sz="900" dirty="0">
              <a:solidFill>
                <a:srgbClr val="000000"/>
              </a:solidFill>
              <a:latin typeface="Segoe UI Semibold" panose="020B0702040204020203" pitchFamily="34" charset="0"/>
              <a:cs typeface="Segoe UI Semibold" panose="020B0702040204020203" pitchFamily="34" charset="0"/>
            </a:endParaRPr>
          </a:p>
        </p:txBody>
      </p:sp>
      <p:sp>
        <p:nvSpPr>
          <p:cNvPr id="38" name="TextBox 37"/>
          <p:cNvSpPr txBox="1"/>
          <p:nvPr/>
        </p:nvSpPr>
        <p:spPr>
          <a:xfrm>
            <a:off x="6154406" y="5531309"/>
            <a:ext cx="2247342" cy="784830"/>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Sri Lanka’s largest manufacturer</a:t>
            </a:r>
          </a:p>
          <a:p>
            <a:r>
              <a:rPr lang="en-US" sz="900" dirty="0">
                <a:solidFill>
                  <a:srgbClr val="000000"/>
                </a:solidFill>
                <a:latin typeface="Segoe UI Semibold" panose="020B0702040204020203" pitchFamily="34" charset="0"/>
                <a:cs typeface="Segoe UI Semibold" panose="020B0702040204020203" pitchFamily="34" charset="0"/>
              </a:rPr>
              <a:t>and supplier of consumer durables, with 400+ outlets island-wide. </a:t>
            </a:r>
          </a:p>
          <a:p>
            <a:endParaRPr lang="en-US" sz="900" dirty="0">
              <a:solidFill>
                <a:srgbClr val="000000"/>
              </a:solidFill>
              <a:latin typeface="Segoe UI Semibold" panose="020B0702040204020203" pitchFamily="34" charset="0"/>
              <a:cs typeface="Segoe UI Semibold" panose="020B0702040204020203" pitchFamily="34" charset="0"/>
            </a:endParaRPr>
          </a:p>
          <a:p>
            <a:endParaRPr lang="en-US" sz="900" dirty="0">
              <a:solidFill>
                <a:srgbClr val="000000"/>
              </a:solidFill>
              <a:latin typeface="Segoe UI Semibold" panose="020B0702040204020203" pitchFamily="34" charset="0"/>
              <a:cs typeface="Segoe UI Semibold" panose="020B0702040204020203"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72" y="4405940"/>
            <a:ext cx="355454" cy="3573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448" y="4406631"/>
            <a:ext cx="321419" cy="32141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4080" y="5009323"/>
            <a:ext cx="328027" cy="32802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6346" y="4997844"/>
            <a:ext cx="293237" cy="29323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5061" y="5606897"/>
            <a:ext cx="325803" cy="32580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0879" y="4409150"/>
            <a:ext cx="329985" cy="329985"/>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173" y="5010390"/>
            <a:ext cx="350469" cy="350469"/>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6090" y="5589978"/>
            <a:ext cx="333746" cy="333746"/>
          </a:xfrm>
          <a:prstGeom prst="rect">
            <a:avLst/>
          </a:prstGeom>
        </p:spPr>
      </p:pic>
      <p:sp>
        <p:nvSpPr>
          <p:cNvPr id="23" name="TextBox 22"/>
          <p:cNvSpPr txBox="1"/>
          <p:nvPr/>
        </p:nvSpPr>
        <p:spPr>
          <a:xfrm>
            <a:off x="9135705" y="4927388"/>
            <a:ext cx="2849592" cy="584775"/>
          </a:xfrm>
          <a:prstGeom prst="rect">
            <a:avLst/>
          </a:prstGeom>
          <a:noFill/>
        </p:spPr>
        <p:txBody>
          <a:bodyPr wrap="square" rtlCol="0">
            <a:spAutoFit/>
          </a:bodyPr>
          <a:lstStyle/>
          <a:p>
            <a:pPr algn="r"/>
            <a:r>
              <a:rPr lang="en-GB" sz="1600" b="1" dirty="0">
                <a:solidFill>
                  <a:schemeClr val="bg1"/>
                </a:solidFill>
                <a:latin typeface="Segoe UI Black" panose="020B0A02040204020203" pitchFamily="34" charset="0"/>
                <a:ea typeface="Segoe UI Black" panose="020B0A02040204020203" pitchFamily="34" charset="0"/>
                <a:cs typeface="Rubik Medium" pitchFamily="2" charset="-79"/>
              </a:rPr>
              <a:t>A global reach in over </a:t>
            </a:r>
          </a:p>
          <a:p>
            <a:pPr algn="r"/>
            <a:r>
              <a:rPr lang="en-GB" sz="1600" b="1" dirty="0">
                <a:solidFill>
                  <a:schemeClr val="bg1"/>
                </a:solidFill>
                <a:latin typeface="Segoe UI Black" panose="020B0A02040204020203" pitchFamily="34" charset="0"/>
                <a:ea typeface="Segoe UI Black" panose="020B0A02040204020203" pitchFamily="34" charset="0"/>
                <a:cs typeface="Rubik Medium" pitchFamily="2" charset="-79"/>
              </a:rPr>
              <a:t>80 countries worldwide</a:t>
            </a:r>
            <a:endParaRPr lang="en-GB" sz="1600" dirty="0">
              <a:solidFill>
                <a:schemeClr val="bg1"/>
              </a:solidFill>
              <a:latin typeface="Segoe UI Black" panose="020B0A02040204020203" pitchFamily="34" charset="0"/>
              <a:ea typeface="Segoe UI Black" panose="020B0A02040204020203" pitchFamily="34" charset="0"/>
              <a:cs typeface="Rubik Medium" pitchFamily="2" charset="-79"/>
            </a:endParaRPr>
          </a:p>
        </p:txBody>
      </p:sp>
      <p:sp>
        <p:nvSpPr>
          <p:cNvPr id="24" name="TextBox 23"/>
          <p:cNvSpPr txBox="1"/>
          <p:nvPr/>
        </p:nvSpPr>
        <p:spPr>
          <a:xfrm>
            <a:off x="962250" y="5578089"/>
            <a:ext cx="2498751" cy="507831"/>
          </a:xfrm>
          <a:prstGeom prst="rect">
            <a:avLst/>
          </a:prstGeom>
          <a:noFill/>
        </p:spPr>
        <p:txBody>
          <a:bodyPr wrap="square" rtlCol="0">
            <a:spAutoFit/>
          </a:bodyPr>
          <a:lstStyle/>
          <a:p>
            <a:r>
              <a:rPr lang="en-US" sz="900" dirty="0">
                <a:solidFill>
                  <a:srgbClr val="000000"/>
                </a:solidFill>
                <a:latin typeface="Segoe UI Semibold" panose="020B0702040204020203" pitchFamily="34" charset="0"/>
                <a:cs typeface="Segoe UI Semibold" panose="020B0702040204020203" pitchFamily="34" charset="0"/>
              </a:rPr>
              <a:t>Leading Rooftop Solar Contractor, </a:t>
            </a:r>
            <a:br>
              <a:rPr lang="en-US" sz="900" dirty="0">
                <a:solidFill>
                  <a:srgbClr val="000000"/>
                </a:solidFill>
                <a:latin typeface="Segoe UI Semibold" panose="020B0702040204020203" pitchFamily="34" charset="0"/>
                <a:cs typeface="Segoe UI Semibold" panose="020B0702040204020203" pitchFamily="34" charset="0"/>
              </a:rPr>
            </a:br>
            <a:r>
              <a:rPr lang="en-US" sz="900" dirty="0">
                <a:solidFill>
                  <a:srgbClr val="000000"/>
                </a:solidFill>
                <a:latin typeface="Segoe UI Semibold" panose="020B0702040204020203" pitchFamily="34" charset="0"/>
                <a:cs typeface="Segoe UI Semibold" panose="020B0702040204020203" pitchFamily="34" charset="0"/>
              </a:rPr>
              <a:t>with over 200MW installed islandwide.</a:t>
            </a:r>
          </a:p>
          <a:p>
            <a:endParaRPr lang="en-US" sz="900" dirty="0">
              <a:solidFill>
                <a:srgbClr val="000000"/>
              </a:solidFill>
              <a:latin typeface="Segoe UI Semibold" panose="020B0702040204020203" pitchFamily="34" charset="0"/>
              <a:cs typeface="Segoe UI Semibold" panose="020B0702040204020203" pitchFamily="34" charset="0"/>
            </a:endParaRPr>
          </a:p>
        </p:txBody>
      </p:sp>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1046" y="5589978"/>
            <a:ext cx="342722" cy="342722"/>
          </a:xfrm>
          <a:prstGeom prst="rect">
            <a:avLst/>
          </a:prstGeom>
        </p:spPr>
      </p:pic>
      <p:sp>
        <p:nvSpPr>
          <p:cNvPr id="26" name="Oval 25"/>
          <p:cNvSpPr/>
          <p:nvPr/>
        </p:nvSpPr>
        <p:spPr>
          <a:xfrm>
            <a:off x="714480" y="5651270"/>
            <a:ext cx="224476" cy="229173"/>
          </a:xfrm>
          <a:prstGeom prst="ellipse">
            <a:avLst/>
          </a:prstGeom>
          <a:solidFill>
            <a:srgbClr val="B2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7-Point Star 26"/>
          <p:cNvSpPr/>
          <p:nvPr/>
        </p:nvSpPr>
        <p:spPr>
          <a:xfrm>
            <a:off x="727102" y="5675529"/>
            <a:ext cx="190608" cy="162643"/>
          </a:xfrm>
          <a:prstGeom prst="star7">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00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2"/>
            <a:ext cx="12189630" cy="6857999"/>
          </a:xfrm>
          <a:prstGeom prst="rect">
            <a:avLst/>
          </a:prstGeom>
        </p:spPr>
      </p:pic>
      <p:sp>
        <p:nvSpPr>
          <p:cNvPr id="5" name="TextBox 4"/>
          <p:cNvSpPr txBox="1"/>
          <p:nvPr/>
        </p:nvSpPr>
        <p:spPr>
          <a:xfrm>
            <a:off x="603810" y="384264"/>
            <a:ext cx="6939990" cy="461665"/>
          </a:xfrm>
          <a:prstGeom prst="rect">
            <a:avLst/>
          </a:prstGeom>
          <a:noFill/>
        </p:spPr>
        <p:txBody>
          <a:bodyPr wrap="square" rtlCol="0">
            <a:spAutoFit/>
          </a:bodyPr>
          <a:lstStyle/>
          <a:p>
            <a:r>
              <a:rPr lang="en-US" sz="2400" b="1" dirty="0">
                <a:solidFill>
                  <a:schemeClr val="tx1">
                    <a:lumMod val="95000"/>
                    <a:lumOff val="5000"/>
                  </a:schemeClr>
                </a:solidFill>
                <a:latin typeface="Prometo" panose="020B0604030203060203" pitchFamily="34" charset="0"/>
              </a:rPr>
              <a:t>OUR LEADERSHIP </a:t>
            </a:r>
          </a:p>
        </p:txBody>
      </p:sp>
      <p:sp>
        <p:nvSpPr>
          <p:cNvPr id="6" name="TextBox 5"/>
          <p:cNvSpPr txBox="1"/>
          <p:nvPr/>
        </p:nvSpPr>
        <p:spPr>
          <a:xfrm>
            <a:off x="9063950" y="4933509"/>
            <a:ext cx="2849592" cy="492443"/>
          </a:xfrm>
          <a:prstGeom prst="rect">
            <a:avLst/>
          </a:prstGeom>
          <a:noFill/>
        </p:spPr>
        <p:txBody>
          <a:bodyPr wrap="square" rtlCol="0">
            <a:spAutoFit/>
          </a:bodyPr>
          <a:lstStyle/>
          <a:p>
            <a:pPr algn="r"/>
            <a:r>
              <a:rPr lang="en-GB" sz="1300" b="1" dirty="0">
                <a:solidFill>
                  <a:schemeClr val="bg1"/>
                </a:solidFill>
                <a:latin typeface="Segoe UI Black" panose="020B0A02040204020203" pitchFamily="34" charset="0"/>
                <a:ea typeface="Segoe UI Black" panose="020B0A02040204020203" pitchFamily="34" charset="0"/>
                <a:cs typeface="Segoe UI Semibold" panose="020B0702040204020203" pitchFamily="34" charset="0"/>
              </a:rPr>
              <a:t>Mr. Mohan Pandithage</a:t>
            </a:r>
          </a:p>
          <a:p>
            <a:pPr algn="r"/>
            <a:r>
              <a:rPr lang="en-GB" sz="1300" dirty="0">
                <a:solidFill>
                  <a:schemeClr val="bg1"/>
                </a:solidFill>
                <a:latin typeface="Segoe UI Semibold" panose="020B0702040204020203" pitchFamily="34" charset="0"/>
                <a:cs typeface="Segoe UI Semibold" panose="020B0702040204020203" pitchFamily="34" charset="0"/>
              </a:rPr>
              <a:t>Chairman and Chief Executive</a:t>
            </a:r>
          </a:p>
        </p:txBody>
      </p:sp>
      <p:sp>
        <p:nvSpPr>
          <p:cNvPr id="7" name="TextBox 6"/>
          <p:cNvSpPr txBox="1"/>
          <p:nvPr/>
        </p:nvSpPr>
        <p:spPr>
          <a:xfrm>
            <a:off x="580871" y="3404704"/>
            <a:ext cx="7511677" cy="830997"/>
          </a:xfrm>
          <a:prstGeom prst="rect">
            <a:avLst/>
          </a:prstGeom>
          <a:noFill/>
        </p:spPr>
        <p:txBody>
          <a:bodyPr wrap="square" rtlCol="0">
            <a:spAutoFit/>
          </a:bodyPr>
          <a:lstStyle/>
          <a:p>
            <a:r>
              <a:rPr lang="en-US" sz="1200" b="1" dirty="0">
                <a:solidFill>
                  <a:srgbClr val="1E7241"/>
                </a:solidFill>
                <a:latin typeface="Prometo" panose="020B0604030203060203" pitchFamily="34" charset="0"/>
              </a:rPr>
              <a:t>The Hayleys Group Management Committee is the apex management committee of the Group, chaired by the Chairman &amp; Chief Executive and comprises some of the most esteemed profiles in the industry. These include the Executive Directors of the Group, the Chief Financial Officer, the Head of Human Resources Officer and Sector Heads. </a:t>
            </a:r>
          </a:p>
        </p:txBody>
      </p:sp>
      <p:sp>
        <p:nvSpPr>
          <p:cNvPr id="8" name="TextBox 7">
            <a:extLst>
              <a:ext uri="{FF2B5EF4-FFF2-40B4-BE49-F238E27FC236}">
                <a16:creationId xmlns:a16="http://schemas.microsoft.com/office/drawing/2014/main" id="{C0DC68C3-8748-49F0-95A2-BA6709FD2C57}"/>
              </a:ext>
            </a:extLst>
          </p:cNvPr>
          <p:cNvSpPr txBox="1"/>
          <p:nvPr/>
        </p:nvSpPr>
        <p:spPr>
          <a:xfrm>
            <a:off x="580870" y="2468874"/>
            <a:ext cx="5876494" cy="430887"/>
          </a:xfrm>
          <a:prstGeom prst="rect">
            <a:avLst/>
          </a:prstGeom>
          <a:noFill/>
        </p:spPr>
        <p:txBody>
          <a:bodyPr wrap="square" rtlCol="0">
            <a:spAutoFit/>
          </a:bodyPr>
          <a:lstStyle/>
          <a:p>
            <a:pPr marL="171459" indent="-171459">
              <a:buFont typeface="Arial" panose="020B0604020202020204" pitchFamily="34" charset="0"/>
              <a:buChar char="•"/>
            </a:pPr>
            <a:r>
              <a:rPr lang="en-US" sz="1100" dirty="0">
                <a:latin typeface="Segoe UI Semibold" panose="020B0702040204020203" pitchFamily="34" charset="0"/>
                <a:cs typeface="Segoe UI Semibold" panose="020B0702040204020203" pitchFamily="34" charset="0"/>
              </a:rPr>
              <a:t>Honoured with the </a:t>
            </a:r>
            <a:r>
              <a:rPr lang="en-US" sz="1100" b="1" dirty="0">
                <a:latin typeface="Segoe UI Semibold" panose="020B0702040204020203" pitchFamily="34" charset="0"/>
                <a:cs typeface="Segoe UI Semibold" panose="020B0702040204020203" pitchFamily="34" charset="0"/>
              </a:rPr>
              <a:t>“</a:t>
            </a:r>
            <a:r>
              <a:rPr lang="en-US" sz="1100" b="1" dirty="0">
                <a:latin typeface="Segoe UI Black" panose="020B0A02040204020203" pitchFamily="34" charset="0"/>
                <a:ea typeface="Segoe UI Black" panose="020B0A02040204020203" pitchFamily="34" charset="0"/>
                <a:cs typeface="Segoe UI Semibold" panose="020B0702040204020203" pitchFamily="34" charset="0"/>
              </a:rPr>
              <a:t>Lifetime Achievement Award</a:t>
            </a:r>
            <a:r>
              <a:rPr lang="en-US" sz="1100" b="1" dirty="0">
                <a:latin typeface="Segoe UI Semibold" panose="020B0702040204020203" pitchFamily="34" charset="0"/>
                <a:cs typeface="Segoe UI Semibold" panose="020B0702040204020203" pitchFamily="34" charset="0"/>
              </a:rPr>
              <a:t>” </a:t>
            </a:r>
            <a:r>
              <a:rPr lang="en-US" sz="1100" dirty="0">
                <a:latin typeface="Segoe UI Semibold" panose="020B0702040204020203" pitchFamily="34" charset="0"/>
                <a:cs typeface="Segoe UI Semibold" panose="020B0702040204020203" pitchFamily="34" charset="0"/>
              </a:rPr>
              <a:t>Sea trade–Sri Lanka Ports, </a:t>
            </a:r>
          </a:p>
          <a:p>
            <a:r>
              <a:rPr lang="en-US" sz="1100" dirty="0">
                <a:latin typeface="Segoe UI Semibold" panose="020B0702040204020203" pitchFamily="34" charset="0"/>
                <a:cs typeface="Segoe UI Semibold" panose="020B0702040204020203" pitchFamily="34" charset="0"/>
              </a:rPr>
              <a:t>     Trade and Logistics (SLPTL)</a:t>
            </a:r>
          </a:p>
        </p:txBody>
      </p:sp>
      <p:sp>
        <p:nvSpPr>
          <p:cNvPr id="9" name="TextBox 8">
            <a:extLst>
              <a:ext uri="{FF2B5EF4-FFF2-40B4-BE49-F238E27FC236}">
                <a16:creationId xmlns:a16="http://schemas.microsoft.com/office/drawing/2014/main" id="{C0DC68C3-8748-49F0-95A2-BA6709FD2C57}"/>
              </a:ext>
            </a:extLst>
          </p:cNvPr>
          <p:cNvSpPr txBox="1"/>
          <p:nvPr/>
        </p:nvSpPr>
        <p:spPr>
          <a:xfrm>
            <a:off x="603810" y="2042358"/>
            <a:ext cx="4748416" cy="430887"/>
          </a:xfrm>
          <a:prstGeom prst="rect">
            <a:avLst/>
          </a:prstGeom>
          <a:noFill/>
        </p:spPr>
        <p:txBody>
          <a:bodyPr wrap="none" rtlCol="0">
            <a:spAutoFit/>
          </a:bodyPr>
          <a:lstStyle/>
          <a:p>
            <a:pPr marL="171459" indent="-171459">
              <a:buFont typeface="Arial" panose="020B0604020202020204" pitchFamily="34" charset="0"/>
              <a:buChar char="•"/>
            </a:pPr>
            <a:r>
              <a:rPr lang="en-US" sz="1100" dirty="0">
                <a:latin typeface="Segoe UI Semibold" panose="020B0702040204020203" pitchFamily="34" charset="0"/>
                <a:cs typeface="Segoe UI Semibold" panose="020B0702040204020203" pitchFamily="34" charset="0"/>
              </a:rPr>
              <a:t>Honoured with the first-ever </a:t>
            </a:r>
            <a:r>
              <a:rPr lang="en-US" sz="1100" b="1" dirty="0">
                <a:latin typeface="Segoe UI Semibold" panose="020B0702040204020203" pitchFamily="34" charset="0"/>
                <a:cs typeface="Segoe UI Semibold" panose="020B0702040204020203" pitchFamily="34" charset="0"/>
              </a:rPr>
              <a:t>“</a:t>
            </a:r>
            <a:r>
              <a:rPr lang="en-US" sz="1100" b="1" dirty="0">
                <a:latin typeface="Segoe UI Black" panose="020B0A02040204020203" pitchFamily="34" charset="0"/>
                <a:ea typeface="Segoe UI Black" panose="020B0A02040204020203" pitchFamily="34" charset="0"/>
                <a:cs typeface="Segoe UI Semibold" panose="020B0702040204020203" pitchFamily="34" charset="0"/>
              </a:rPr>
              <a:t>Sri Lanka Pinnacle Lifetime Award</a:t>
            </a:r>
            <a:r>
              <a:rPr lang="en-US" sz="1100" b="1" dirty="0">
                <a:latin typeface="Segoe UI Semibold" panose="020B0702040204020203" pitchFamily="34" charset="0"/>
                <a:cs typeface="Segoe UI Semibold" panose="020B0702040204020203" pitchFamily="34" charset="0"/>
              </a:rPr>
              <a:t>” </a:t>
            </a:r>
          </a:p>
          <a:p>
            <a:r>
              <a:rPr lang="en-US" sz="1100" b="1" dirty="0">
                <a:latin typeface="Segoe UI Semibold" panose="020B0702040204020203" pitchFamily="34" charset="0"/>
                <a:cs typeface="Segoe UI Semibold" panose="020B0702040204020203" pitchFamily="34" charset="0"/>
              </a:rPr>
              <a:t>     </a:t>
            </a:r>
            <a:r>
              <a:rPr lang="en-US" sz="1100" dirty="0">
                <a:latin typeface="Segoe UI Semibold" panose="020B0702040204020203" pitchFamily="34" charset="0"/>
                <a:cs typeface="Segoe UI Semibold" panose="020B0702040204020203" pitchFamily="34" charset="0"/>
              </a:rPr>
              <a:t>Chartered Institute of Logistics and Transport (CLIT)</a:t>
            </a:r>
          </a:p>
        </p:txBody>
      </p:sp>
      <p:sp>
        <p:nvSpPr>
          <p:cNvPr id="10" name="TextBox 9">
            <a:extLst>
              <a:ext uri="{FF2B5EF4-FFF2-40B4-BE49-F238E27FC236}">
                <a16:creationId xmlns:a16="http://schemas.microsoft.com/office/drawing/2014/main" id="{C0DC68C3-8748-49F0-95A2-BA6709FD2C57}"/>
              </a:ext>
            </a:extLst>
          </p:cNvPr>
          <p:cNvSpPr txBox="1"/>
          <p:nvPr/>
        </p:nvSpPr>
        <p:spPr>
          <a:xfrm>
            <a:off x="580870" y="2915078"/>
            <a:ext cx="7239656" cy="600164"/>
          </a:xfrm>
          <a:prstGeom prst="rect">
            <a:avLst/>
          </a:prstGeom>
          <a:noFill/>
        </p:spPr>
        <p:txBody>
          <a:bodyPr wrap="square" rtlCol="0">
            <a:spAutoFit/>
          </a:bodyPr>
          <a:lstStyle/>
          <a:p>
            <a:pPr marL="171459" indent="-171459">
              <a:buFont typeface="Arial" panose="020B0604020202020204" pitchFamily="34" charset="0"/>
              <a:buChar char="•"/>
            </a:pPr>
            <a:r>
              <a:rPr lang="en-US" sz="1100" dirty="0">
                <a:latin typeface="Segoe UI Semibold" panose="020B0702040204020203" pitchFamily="34" charset="0"/>
                <a:cs typeface="Segoe UI Semibold" panose="020B0702040204020203" pitchFamily="34" charset="0"/>
              </a:rPr>
              <a:t>Inducted as a </a:t>
            </a:r>
            <a:r>
              <a:rPr lang="en-US" sz="1100" b="1" dirty="0">
                <a:latin typeface="Segoe UI Semibold" panose="020B0702040204020203" pitchFamily="34" charset="0"/>
                <a:cs typeface="Segoe UI Semibold" panose="020B0702040204020203" pitchFamily="34" charset="0"/>
              </a:rPr>
              <a:t>“</a:t>
            </a:r>
            <a:r>
              <a:rPr lang="en-US" sz="1100" b="1" dirty="0">
                <a:latin typeface="Segoe UI Black" panose="020B0A02040204020203" pitchFamily="34" charset="0"/>
                <a:ea typeface="Segoe UI Black" panose="020B0A02040204020203" pitchFamily="34" charset="0"/>
                <a:cs typeface="Segoe UI Semibold" panose="020B0702040204020203" pitchFamily="34" charset="0"/>
              </a:rPr>
              <a:t>Legend of Logistics</a:t>
            </a:r>
            <a:r>
              <a:rPr lang="en-US" sz="1100" b="1" dirty="0">
                <a:latin typeface="Segoe UI Semibold" panose="020B0702040204020203" pitchFamily="34" charset="0"/>
                <a:cs typeface="Segoe UI Semibold" panose="020B0702040204020203" pitchFamily="34" charset="0"/>
              </a:rPr>
              <a:t>” </a:t>
            </a:r>
            <a:r>
              <a:rPr lang="en-US" sz="1100" dirty="0">
                <a:latin typeface="Segoe UI Semibold" panose="020B0702040204020203" pitchFamily="34" charset="0"/>
                <a:cs typeface="Segoe UI Semibold" panose="020B0702040204020203" pitchFamily="34" charset="0"/>
              </a:rPr>
              <a:t>Sri Lanka Logistics and Freight Forwarding Association (SLFFA)</a:t>
            </a:r>
          </a:p>
          <a:p>
            <a:pPr marL="171459" indent="-171459">
              <a:buFont typeface="Arial" panose="020B0604020202020204" pitchFamily="34" charset="0"/>
              <a:buChar char="•"/>
            </a:pPr>
            <a:endParaRPr lang="en-US" sz="1100" dirty="0">
              <a:latin typeface="Segoe UI Semibold" panose="020B0702040204020203" pitchFamily="34" charset="0"/>
              <a:cs typeface="Segoe UI Semibold" panose="020B0702040204020203" pitchFamily="34" charset="0"/>
            </a:endParaRPr>
          </a:p>
          <a:p>
            <a:pPr marL="171459" indent="-171459">
              <a:buFont typeface="Arial" panose="020B0604020202020204" pitchFamily="34" charset="0"/>
              <a:buChar char="•"/>
            </a:pPr>
            <a:endParaRPr lang="en-US" sz="1100" dirty="0">
              <a:latin typeface="Segoe UI Semibold" panose="020B0702040204020203" pitchFamily="34" charset="0"/>
              <a:cs typeface="Segoe UI Semibold" panose="020B0702040204020203" pitchFamily="34" charset="0"/>
            </a:endParaRPr>
          </a:p>
        </p:txBody>
      </p:sp>
      <p:sp>
        <p:nvSpPr>
          <p:cNvPr id="16" name="TextBox 15"/>
          <p:cNvSpPr txBox="1"/>
          <p:nvPr/>
        </p:nvSpPr>
        <p:spPr>
          <a:xfrm>
            <a:off x="580870" y="985340"/>
            <a:ext cx="5574790" cy="523220"/>
          </a:xfrm>
          <a:prstGeom prst="rect">
            <a:avLst/>
          </a:prstGeom>
          <a:noFill/>
        </p:spPr>
        <p:txBody>
          <a:bodyPr wrap="square" rtlCol="0">
            <a:spAutoFit/>
          </a:bodyPr>
          <a:lstStyle/>
          <a:p>
            <a:r>
              <a:rPr lang="en-US" sz="1400" b="1" dirty="0">
                <a:solidFill>
                  <a:srgbClr val="1E7241"/>
                </a:solidFill>
                <a:latin typeface="Prometo" panose="020B0604030203060203" pitchFamily="34" charset="0"/>
              </a:rPr>
              <a:t>Chairman &amp; Chief Executive - Mr. Mohan Pandithage</a:t>
            </a:r>
            <a:endParaRPr lang="en-US" sz="1200" dirty="0">
              <a:latin typeface="Poppins" panose="00000500000000000000" pitchFamily="50" charset="0"/>
              <a:cs typeface="Poppins" panose="00000500000000000000" pitchFamily="50" charset="0"/>
            </a:endParaRPr>
          </a:p>
          <a:p>
            <a:endParaRPr lang="en-GB" sz="1400" b="1" dirty="0">
              <a:solidFill>
                <a:srgbClr val="1E7241"/>
              </a:solidFill>
              <a:latin typeface="Prometo" panose="020B0604030203060203" pitchFamily="34" charset="0"/>
            </a:endParaRPr>
          </a:p>
        </p:txBody>
      </p:sp>
      <p:sp>
        <p:nvSpPr>
          <p:cNvPr id="14" name="TextBox 13">
            <a:extLst>
              <a:ext uri="{FF2B5EF4-FFF2-40B4-BE49-F238E27FC236}">
                <a16:creationId xmlns:a16="http://schemas.microsoft.com/office/drawing/2014/main" id="{C0DC68C3-8748-49F0-95A2-BA6709FD2C57}"/>
              </a:ext>
            </a:extLst>
          </p:cNvPr>
          <p:cNvSpPr txBox="1"/>
          <p:nvPr/>
        </p:nvSpPr>
        <p:spPr>
          <a:xfrm>
            <a:off x="603810" y="1386361"/>
            <a:ext cx="5562741" cy="261610"/>
          </a:xfrm>
          <a:prstGeom prst="rect">
            <a:avLst/>
          </a:prstGeom>
          <a:noFill/>
        </p:spPr>
        <p:txBody>
          <a:bodyPr wrap="none" rtlCol="0">
            <a:spAutoFit/>
          </a:bodyPr>
          <a:lstStyle/>
          <a:p>
            <a:pPr marL="171459" indent="-171459">
              <a:buFont typeface="Arial" panose="020B0604020202020204" pitchFamily="34" charset="0"/>
              <a:buChar char="•"/>
            </a:pPr>
            <a:r>
              <a:rPr lang="en-US" sz="1100" dirty="0">
                <a:latin typeface="Segoe UI Semibold" panose="020B0702040204020203" pitchFamily="34" charset="0"/>
                <a:cs typeface="Segoe UI Semibold" panose="020B0702040204020203" pitchFamily="34" charset="0"/>
              </a:rPr>
              <a:t>Serves as Honorary Consul of the </a:t>
            </a:r>
            <a:r>
              <a:rPr lang="en-US" sz="1100" b="1" dirty="0">
                <a:latin typeface="Segoe UI Black" panose="020B0A02040204020203" pitchFamily="34" charset="0"/>
                <a:ea typeface="Segoe UI Black" panose="020B0A02040204020203" pitchFamily="34" charset="0"/>
                <a:cs typeface="Segoe UI Semibold" panose="020B0702040204020203" pitchFamily="34" charset="0"/>
              </a:rPr>
              <a:t>United Mexican States (Mexico)</a:t>
            </a:r>
            <a:r>
              <a:rPr lang="en-US" sz="1100" b="1" dirty="0">
                <a:latin typeface="Segoe UI Semibold" panose="020B0702040204020203" pitchFamily="34" charset="0"/>
                <a:cs typeface="Segoe UI Semibold" panose="020B0702040204020203" pitchFamily="34" charset="0"/>
              </a:rPr>
              <a:t> </a:t>
            </a:r>
            <a:r>
              <a:rPr lang="en-US" sz="1100" dirty="0">
                <a:latin typeface="Segoe UI Semibold" panose="020B0702040204020203" pitchFamily="34" charset="0"/>
                <a:cs typeface="Segoe UI Semibold" panose="020B0702040204020203" pitchFamily="34" charset="0"/>
              </a:rPr>
              <a:t>to Sri Lanka.</a:t>
            </a:r>
          </a:p>
        </p:txBody>
      </p:sp>
      <p:sp>
        <p:nvSpPr>
          <p:cNvPr id="15" name="TextBox 14">
            <a:extLst>
              <a:ext uri="{FF2B5EF4-FFF2-40B4-BE49-F238E27FC236}">
                <a16:creationId xmlns:a16="http://schemas.microsoft.com/office/drawing/2014/main" id="{C0DC68C3-8748-49F0-95A2-BA6709FD2C57}"/>
              </a:ext>
            </a:extLst>
          </p:cNvPr>
          <p:cNvSpPr txBox="1"/>
          <p:nvPr/>
        </p:nvSpPr>
        <p:spPr>
          <a:xfrm>
            <a:off x="603811" y="1702321"/>
            <a:ext cx="6745757" cy="261610"/>
          </a:xfrm>
          <a:prstGeom prst="rect">
            <a:avLst/>
          </a:prstGeom>
          <a:noFill/>
        </p:spPr>
        <p:txBody>
          <a:bodyPr wrap="none" rtlCol="0">
            <a:spAutoFit/>
          </a:bodyPr>
          <a:lstStyle/>
          <a:p>
            <a:pPr marL="171459" indent="-171459">
              <a:buFont typeface="Arial" panose="020B0604020202020204" pitchFamily="34" charset="0"/>
              <a:buChar char="•"/>
            </a:pPr>
            <a:r>
              <a:rPr lang="en-US" sz="1100" dirty="0">
                <a:latin typeface="Segoe UI Semibold" panose="020B0702040204020203" pitchFamily="34" charset="0"/>
                <a:cs typeface="Segoe UI Semibold" panose="020B0702040204020203" pitchFamily="34" charset="0"/>
              </a:rPr>
              <a:t>Obtained Leadership Excellence Recognition by the Institute of Chartered Accountants of Sri Lanka. </a:t>
            </a:r>
          </a:p>
        </p:txBody>
      </p:sp>
      <p:pic>
        <p:nvPicPr>
          <p:cNvPr id="13" name="Picture 12">
            <a:extLst>
              <a:ext uri="{FF2B5EF4-FFF2-40B4-BE49-F238E27FC236}">
                <a16:creationId xmlns:a16="http://schemas.microsoft.com/office/drawing/2014/main" id="{4F8CCEEA-F2DA-427B-A0B2-C34551079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31" y="4318298"/>
            <a:ext cx="7393252" cy="1698288"/>
          </a:xfrm>
          <a:prstGeom prst="rect">
            <a:avLst/>
          </a:prstGeom>
        </p:spPr>
      </p:pic>
    </p:spTree>
    <p:extLst>
      <p:ext uri="{BB962C8B-B14F-4D97-AF65-F5344CB8AC3E}">
        <p14:creationId xmlns:p14="http://schemas.microsoft.com/office/powerpoint/2010/main" val="188147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466616" y="1694920"/>
            <a:ext cx="2660105" cy="5061467"/>
            <a:chOff x="0" y="0"/>
            <a:chExt cx="4483774" cy="8425999"/>
          </a:xfrm>
        </p:grpSpPr>
        <p:sp>
          <p:nvSpPr>
            <p:cNvPr id="4" name="Freeform 4"/>
            <p:cNvSpPr/>
            <p:nvPr/>
          </p:nvSpPr>
          <p:spPr>
            <a:xfrm>
              <a:off x="2090296" y="0"/>
              <a:ext cx="303181" cy="433116"/>
            </a:xfrm>
            <a:custGeom>
              <a:avLst/>
              <a:gdLst/>
              <a:ahLst/>
              <a:cxnLst/>
              <a:rect l="l" t="t" r="r" b="b"/>
              <a:pathLst>
                <a:path w="303181" h="433116">
                  <a:moveTo>
                    <a:pt x="0" y="0"/>
                  </a:moveTo>
                  <a:lnTo>
                    <a:pt x="303181" y="0"/>
                  </a:lnTo>
                  <a:lnTo>
                    <a:pt x="303181" y="433116"/>
                  </a:lnTo>
                  <a:lnTo>
                    <a:pt x="0" y="4331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Freeform 5"/>
            <p:cNvSpPr/>
            <p:nvPr/>
          </p:nvSpPr>
          <p:spPr>
            <a:xfrm>
              <a:off x="0" y="365282"/>
              <a:ext cx="4483774" cy="8060716"/>
            </a:xfrm>
            <a:custGeom>
              <a:avLst/>
              <a:gdLst/>
              <a:ahLst/>
              <a:cxnLst/>
              <a:rect l="l" t="t" r="r" b="b"/>
              <a:pathLst>
                <a:path w="4483774" h="8060716">
                  <a:moveTo>
                    <a:pt x="0" y="0"/>
                  </a:moveTo>
                  <a:lnTo>
                    <a:pt x="4483774" y="0"/>
                  </a:lnTo>
                  <a:lnTo>
                    <a:pt x="4483774" y="8060717"/>
                  </a:lnTo>
                  <a:lnTo>
                    <a:pt x="0" y="8060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Freeform 6"/>
            <p:cNvSpPr/>
            <p:nvPr/>
          </p:nvSpPr>
          <p:spPr>
            <a:xfrm>
              <a:off x="1029012" y="7611982"/>
              <a:ext cx="182744" cy="395123"/>
            </a:xfrm>
            <a:custGeom>
              <a:avLst/>
              <a:gdLst/>
              <a:ahLst/>
              <a:cxnLst/>
              <a:rect l="l" t="t" r="r" b="b"/>
              <a:pathLst>
                <a:path w="182744" h="395123">
                  <a:moveTo>
                    <a:pt x="0" y="0"/>
                  </a:moveTo>
                  <a:lnTo>
                    <a:pt x="182744" y="0"/>
                  </a:lnTo>
                  <a:lnTo>
                    <a:pt x="182744"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a:off x="846267" y="5182586"/>
              <a:ext cx="182744" cy="395123"/>
            </a:xfrm>
            <a:custGeom>
              <a:avLst/>
              <a:gdLst/>
              <a:ahLst/>
              <a:cxnLst/>
              <a:rect l="l" t="t" r="r" b="b"/>
              <a:pathLst>
                <a:path w="182744" h="395123">
                  <a:moveTo>
                    <a:pt x="0" y="0"/>
                  </a:moveTo>
                  <a:lnTo>
                    <a:pt x="182745" y="0"/>
                  </a:lnTo>
                  <a:lnTo>
                    <a:pt x="182745" y="395122"/>
                  </a:lnTo>
                  <a:lnTo>
                    <a:pt x="0" y="39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a:off x="663523" y="253325"/>
              <a:ext cx="182744" cy="395123"/>
            </a:xfrm>
            <a:custGeom>
              <a:avLst/>
              <a:gdLst/>
              <a:ahLst/>
              <a:cxnLst/>
              <a:rect l="l" t="t" r="r" b="b"/>
              <a:pathLst>
                <a:path w="182744" h="395123">
                  <a:moveTo>
                    <a:pt x="0" y="0"/>
                  </a:moveTo>
                  <a:lnTo>
                    <a:pt x="182744" y="0"/>
                  </a:lnTo>
                  <a:lnTo>
                    <a:pt x="182744"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9" name="Freeform 9"/>
            <p:cNvSpPr/>
            <p:nvPr/>
          </p:nvSpPr>
          <p:spPr>
            <a:xfrm>
              <a:off x="627657" y="5062956"/>
              <a:ext cx="182744" cy="395123"/>
            </a:xfrm>
            <a:custGeom>
              <a:avLst/>
              <a:gdLst/>
              <a:ahLst/>
              <a:cxnLst/>
              <a:rect l="l" t="t" r="r" b="b"/>
              <a:pathLst>
                <a:path w="182744" h="395123">
                  <a:moveTo>
                    <a:pt x="0" y="0"/>
                  </a:moveTo>
                  <a:lnTo>
                    <a:pt x="182744" y="0"/>
                  </a:lnTo>
                  <a:lnTo>
                    <a:pt x="182744"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0" name="Freeform 10"/>
            <p:cNvSpPr/>
            <p:nvPr/>
          </p:nvSpPr>
          <p:spPr>
            <a:xfrm>
              <a:off x="719029" y="4691760"/>
              <a:ext cx="182744" cy="395123"/>
            </a:xfrm>
            <a:custGeom>
              <a:avLst/>
              <a:gdLst/>
              <a:ahLst/>
              <a:cxnLst/>
              <a:rect l="l" t="t" r="r" b="b"/>
              <a:pathLst>
                <a:path w="182744" h="395123">
                  <a:moveTo>
                    <a:pt x="0" y="0"/>
                  </a:moveTo>
                  <a:lnTo>
                    <a:pt x="182745" y="0"/>
                  </a:lnTo>
                  <a:lnTo>
                    <a:pt x="182745" y="395122"/>
                  </a:lnTo>
                  <a:lnTo>
                    <a:pt x="0" y="39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1" name="Freeform 11"/>
            <p:cNvSpPr/>
            <p:nvPr/>
          </p:nvSpPr>
          <p:spPr>
            <a:xfrm>
              <a:off x="1151941" y="4637753"/>
              <a:ext cx="182744" cy="395123"/>
            </a:xfrm>
            <a:custGeom>
              <a:avLst/>
              <a:gdLst/>
              <a:ahLst/>
              <a:cxnLst/>
              <a:rect l="l" t="t" r="r" b="b"/>
              <a:pathLst>
                <a:path w="182744" h="395123">
                  <a:moveTo>
                    <a:pt x="0" y="0"/>
                  </a:moveTo>
                  <a:lnTo>
                    <a:pt x="182745" y="0"/>
                  </a:lnTo>
                  <a:lnTo>
                    <a:pt x="182745"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2" name="Freeform 12"/>
            <p:cNvSpPr/>
            <p:nvPr/>
          </p:nvSpPr>
          <p:spPr>
            <a:xfrm>
              <a:off x="957234" y="3551829"/>
              <a:ext cx="182744" cy="395123"/>
            </a:xfrm>
            <a:custGeom>
              <a:avLst/>
              <a:gdLst/>
              <a:ahLst/>
              <a:cxnLst/>
              <a:rect l="l" t="t" r="r" b="b"/>
              <a:pathLst>
                <a:path w="182744" h="395123">
                  <a:moveTo>
                    <a:pt x="0" y="0"/>
                  </a:moveTo>
                  <a:lnTo>
                    <a:pt x="182744" y="0"/>
                  </a:lnTo>
                  <a:lnTo>
                    <a:pt x="182744"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3" name="Freeform 13"/>
            <p:cNvSpPr/>
            <p:nvPr/>
          </p:nvSpPr>
          <p:spPr>
            <a:xfrm>
              <a:off x="1036643" y="3818763"/>
              <a:ext cx="182744" cy="395123"/>
            </a:xfrm>
            <a:custGeom>
              <a:avLst/>
              <a:gdLst/>
              <a:ahLst/>
              <a:cxnLst/>
              <a:rect l="l" t="t" r="r" b="b"/>
              <a:pathLst>
                <a:path w="182744" h="395123">
                  <a:moveTo>
                    <a:pt x="0" y="0"/>
                  </a:moveTo>
                  <a:lnTo>
                    <a:pt x="182745" y="0"/>
                  </a:lnTo>
                  <a:lnTo>
                    <a:pt x="182745"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4" name="Freeform 14"/>
            <p:cNvSpPr/>
            <p:nvPr/>
          </p:nvSpPr>
          <p:spPr>
            <a:xfrm>
              <a:off x="957234" y="4075150"/>
              <a:ext cx="182744" cy="395123"/>
            </a:xfrm>
            <a:custGeom>
              <a:avLst/>
              <a:gdLst/>
              <a:ahLst/>
              <a:cxnLst/>
              <a:rect l="l" t="t" r="r" b="b"/>
              <a:pathLst>
                <a:path w="182744" h="395123">
                  <a:moveTo>
                    <a:pt x="0" y="0"/>
                  </a:moveTo>
                  <a:lnTo>
                    <a:pt x="182744" y="0"/>
                  </a:lnTo>
                  <a:lnTo>
                    <a:pt x="182744" y="395123"/>
                  </a:lnTo>
                  <a:lnTo>
                    <a:pt x="0" y="395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5" name="Freeform 15"/>
            <p:cNvSpPr/>
            <p:nvPr/>
          </p:nvSpPr>
          <p:spPr>
            <a:xfrm>
              <a:off x="1283020" y="3877589"/>
              <a:ext cx="182744" cy="395123"/>
            </a:xfrm>
            <a:custGeom>
              <a:avLst/>
              <a:gdLst/>
              <a:ahLst/>
              <a:cxnLst/>
              <a:rect l="l" t="t" r="r" b="b"/>
              <a:pathLst>
                <a:path w="182744" h="395123">
                  <a:moveTo>
                    <a:pt x="0" y="0"/>
                  </a:moveTo>
                  <a:lnTo>
                    <a:pt x="182744" y="0"/>
                  </a:lnTo>
                  <a:lnTo>
                    <a:pt x="182744" y="395122"/>
                  </a:lnTo>
                  <a:lnTo>
                    <a:pt x="0" y="39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1163904" y="7729506"/>
              <a:ext cx="182744" cy="395123"/>
            </a:xfrm>
            <a:custGeom>
              <a:avLst/>
              <a:gdLst/>
              <a:ahLst/>
              <a:cxnLst/>
              <a:rect l="l" t="t" r="r" b="b"/>
              <a:pathLst>
                <a:path w="182744" h="395123">
                  <a:moveTo>
                    <a:pt x="0" y="0"/>
                  </a:moveTo>
                  <a:lnTo>
                    <a:pt x="182744" y="0"/>
                  </a:lnTo>
                  <a:lnTo>
                    <a:pt x="182744" y="395122"/>
                  </a:lnTo>
                  <a:lnTo>
                    <a:pt x="0" y="395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grpSp>
      <p:grpSp>
        <p:nvGrpSpPr>
          <p:cNvPr id="17" name="Group 17"/>
          <p:cNvGrpSpPr/>
          <p:nvPr/>
        </p:nvGrpSpPr>
        <p:grpSpPr>
          <a:xfrm>
            <a:off x="7789927" y="-1092034"/>
            <a:ext cx="3258772" cy="3666691"/>
            <a:chOff x="0" y="0"/>
            <a:chExt cx="6517544" cy="7333383"/>
          </a:xfrm>
        </p:grpSpPr>
        <p:sp>
          <p:nvSpPr>
            <p:cNvPr id="18" name="Freeform 18"/>
            <p:cNvSpPr/>
            <p:nvPr/>
          </p:nvSpPr>
          <p:spPr>
            <a:xfrm>
              <a:off x="0" y="0"/>
              <a:ext cx="6517544" cy="7333383"/>
            </a:xfrm>
            <a:custGeom>
              <a:avLst/>
              <a:gdLst/>
              <a:ahLst/>
              <a:cxnLst/>
              <a:rect l="l" t="t" r="r" b="b"/>
              <a:pathLst>
                <a:path w="6517544" h="7333383">
                  <a:moveTo>
                    <a:pt x="0" y="0"/>
                  </a:moveTo>
                  <a:lnTo>
                    <a:pt x="6517544" y="0"/>
                  </a:lnTo>
                  <a:lnTo>
                    <a:pt x="6517544" y="7333383"/>
                  </a:lnTo>
                  <a:lnTo>
                    <a:pt x="0" y="73333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9" name="Freeform 19"/>
            <p:cNvSpPr/>
            <p:nvPr/>
          </p:nvSpPr>
          <p:spPr>
            <a:xfrm>
              <a:off x="1741246" y="5916269"/>
              <a:ext cx="193889" cy="419220"/>
            </a:xfrm>
            <a:custGeom>
              <a:avLst/>
              <a:gdLst/>
              <a:ahLst/>
              <a:cxnLst/>
              <a:rect l="l" t="t" r="r" b="b"/>
              <a:pathLst>
                <a:path w="193889" h="419220">
                  <a:moveTo>
                    <a:pt x="0" y="0"/>
                  </a:moveTo>
                  <a:lnTo>
                    <a:pt x="193889" y="0"/>
                  </a:lnTo>
                  <a:lnTo>
                    <a:pt x="193889" y="419220"/>
                  </a:lnTo>
                  <a:lnTo>
                    <a:pt x="0" y="4192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grpSp>
      <p:sp>
        <p:nvSpPr>
          <p:cNvPr id="20" name="TextBox 20"/>
          <p:cNvSpPr txBox="1"/>
          <p:nvPr/>
        </p:nvSpPr>
        <p:spPr>
          <a:xfrm>
            <a:off x="356206" y="461521"/>
            <a:ext cx="3313025" cy="522451"/>
          </a:xfrm>
          <a:prstGeom prst="rect">
            <a:avLst/>
          </a:prstGeom>
        </p:spPr>
        <p:txBody>
          <a:bodyPr lIns="0" tIns="0" rIns="0" bIns="0" rtlCol="0" anchor="t">
            <a:spAutoFit/>
          </a:bodyPr>
          <a:lstStyle/>
          <a:p>
            <a:pPr>
              <a:lnSpc>
                <a:spcPts val="4387"/>
              </a:lnSpc>
              <a:spcBef>
                <a:spcPct val="0"/>
              </a:spcBef>
            </a:pPr>
            <a:r>
              <a:rPr lang="en-US" sz="3133" spc="-109" dirty="0">
                <a:solidFill>
                  <a:srgbClr val="015438"/>
                </a:solidFill>
                <a:latin typeface="Montserrat Bold"/>
              </a:rPr>
              <a:t>Introduction of</a:t>
            </a:r>
          </a:p>
        </p:txBody>
      </p:sp>
      <p:sp>
        <p:nvSpPr>
          <p:cNvPr id="21" name="TextBox 21"/>
          <p:cNvSpPr txBox="1"/>
          <p:nvPr/>
        </p:nvSpPr>
        <p:spPr>
          <a:xfrm>
            <a:off x="553056" y="2385905"/>
            <a:ext cx="7544339" cy="2183803"/>
          </a:xfrm>
          <a:prstGeom prst="rect">
            <a:avLst/>
          </a:prstGeom>
        </p:spPr>
        <p:txBody>
          <a:bodyPr lIns="0" tIns="0" rIns="0" bIns="0" rtlCol="0" anchor="t">
            <a:spAutoFit/>
          </a:bodyPr>
          <a:lstStyle/>
          <a:p>
            <a:pPr marL="0" lvl="1" algn="just">
              <a:lnSpc>
                <a:spcPts val="2907"/>
              </a:lnSpc>
              <a:spcBef>
                <a:spcPct val="0"/>
              </a:spcBef>
            </a:pPr>
            <a:r>
              <a:rPr lang="en-US" sz="1554" dirty="0">
                <a:solidFill>
                  <a:srgbClr val="076436"/>
                </a:solidFill>
                <a:latin typeface="Glacial Indifference"/>
              </a:rPr>
              <a:t>Hayleys Eco Solutions is a sector of Hayleys PLC, specializing in coco natural fiber products. We manufacture a wide range of coco-based products such as </a:t>
            </a:r>
            <a:r>
              <a:rPr lang="en-US" sz="1554" dirty="0">
                <a:solidFill>
                  <a:srgbClr val="076436"/>
                </a:solidFill>
                <a:latin typeface="Glacial Indifference Bold"/>
              </a:rPr>
              <a:t>coco substrate, horticulture, brushes, brooms, mats, erosion control products, and industrial fiber solutions.</a:t>
            </a:r>
            <a:r>
              <a:rPr lang="en-US" sz="1554" dirty="0">
                <a:solidFill>
                  <a:srgbClr val="076436"/>
                </a:solidFill>
                <a:latin typeface="Glacial Indifference"/>
              </a:rPr>
              <a:t> Committed to sustainability, Hayleys </a:t>
            </a:r>
            <a:r>
              <a:rPr lang="en-US" sz="1554" dirty="0" err="1">
                <a:solidFill>
                  <a:srgbClr val="076436"/>
                </a:solidFill>
                <a:latin typeface="Glacial Indifference"/>
              </a:rPr>
              <a:t>Fibre</a:t>
            </a:r>
            <a:r>
              <a:rPr lang="en-US" sz="1554" dirty="0">
                <a:solidFill>
                  <a:srgbClr val="076436"/>
                </a:solidFill>
                <a:latin typeface="Glacial Indifference"/>
              </a:rPr>
              <a:t> utilizes eco-friendly processes to produce high-quality, durable goods for both local and international markets.</a:t>
            </a:r>
          </a:p>
        </p:txBody>
      </p:sp>
      <p:sp>
        <p:nvSpPr>
          <p:cNvPr id="22" name="TextBox 22"/>
          <p:cNvSpPr txBox="1"/>
          <p:nvPr/>
        </p:nvSpPr>
        <p:spPr>
          <a:xfrm>
            <a:off x="2612284" y="4744239"/>
            <a:ext cx="2001835" cy="730969"/>
          </a:xfrm>
          <a:prstGeom prst="rect">
            <a:avLst/>
          </a:prstGeom>
        </p:spPr>
        <p:txBody>
          <a:bodyPr lIns="0" tIns="0" rIns="0" bIns="0" rtlCol="0" anchor="t">
            <a:spAutoFit/>
          </a:bodyPr>
          <a:lstStyle/>
          <a:p>
            <a:pPr>
              <a:lnSpc>
                <a:spcPts val="2736"/>
              </a:lnSpc>
            </a:pPr>
            <a:r>
              <a:rPr lang="en-US" sz="2394" b="1" spc="124" dirty="0">
                <a:solidFill>
                  <a:srgbClr val="1D888B"/>
                </a:solidFill>
                <a:latin typeface="League Spartan"/>
              </a:rPr>
              <a:t>1 Million </a:t>
            </a:r>
          </a:p>
          <a:p>
            <a:pPr>
              <a:lnSpc>
                <a:spcPts val="1505"/>
              </a:lnSpc>
            </a:pPr>
            <a:r>
              <a:rPr lang="en-US" sz="1317" b="1" dirty="0">
                <a:solidFill>
                  <a:srgbClr val="1D888B"/>
                </a:solidFill>
                <a:latin typeface="Code Pro"/>
              </a:rPr>
              <a:t>Coco Block Capacity per month</a:t>
            </a:r>
          </a:p>
        </p:txBody>
      </p:sp>
      <p:sp>
        <p:nvSpPr>
          <p:cNvPr id="23" name="TextBox 23"/>
          <p:cNvSpPr txBox="1"/>
          <p:nvPr/>
        </p:nvSpPr>
        <p:spPr>
          <a:xfrm>
            <a:off x="7228883" y="4825372"/>
            <a:ext cx="1836686" cy="730969"/>
          </a:xfrm>
          <a:prstGeom prst="rect">
            <a:avLst/>
          </a:prstGeom>
        </p:spPr>
        <p:txBody>
          <a:bodyPr wrap="square" lIns="0" tIns="0" rIns="0" bIns="0" rtlCol="0" anchor="t">
            <a:spAutoFit/>
          </a:bodyPr>
          <a:lstStyle/>
          <a:p>
            <a:pPr>
              <a:lnSpc>
                <a:spcPts val="2736"/>
              </a:lnSpc>
            </a:pPr>
            <a:r>
              <a:rPr lang="en-US" sz="2394" b="1" spc="124" dirty="0">
                <a:solidFill>
                  <a:srgbClr val="1D888B"/>
                </a:solidFill>
                <a:latin typeface="League Spartan"/>
              </a:rPr>
              <a:t>6  </a:t>
            </a:r>
          </a:p>
          <a:p>
            <a:pPr>
              <a:lnSpc>
                <a:spcPts val="1505"/>
              </a:lnSpc>
            </a:pPr>
            <a:r>
              <a:rPr lang="en-US" sz="1317" b="1" dirty="0">
                <a:solidFill>
                  <a:srgbClr val="1D888B"/>
                </a:solidFill>
                <a:latin typeface="Code Pro"/>
              </a:rPr>
              <a:t>Coco Substrate Factories (With India)</a:t>
            </a:r>
          </a:p>
        </p:txBody>
      </p:sp>
      <p:sp>
        <p:nvSpPr>
          <p:cNvPr id="24" name="TextBox 24"/>
          <p:cNvSpPr txBox="1"/>
          <p:nvPr/>
        </p:nvSpPr>
        <p:spPr>
          <a:xfrm>
            <a:off x="4800305" y="4777263"/>
            <a:ext cx="2374369" cy="538609"/>
          </a:xfrm>
          <a:prstGeom prst="rect">
            <a:avLst/>
          </a:prstGeom>
        </p:spPr>
        <p:txBody>
          <a:bodyPr lIns="0" tIns="0" rIns="0" bIns="0" rtlCol="0" anchor="t">
            <a:spAutoFit/>
          </a:bodyPr>
          <a:lstStyle/>
          <a:p>
            <a:pPr>
              <a:lnSpc>
                <a:spcPts val="2736"/>
              </a:lnSpc>
            </a:pPr>
            <a:r>
              <a:rPr lang="en-US" sz="2394" b="1" spc="124" dirty="0">
                <a:solidFill>
                  <a:srgbClr val="1D888B"/>
                </a:solidFill>
                <a:latin typeface="League Spartan"/>
              </a:rPr>
              <a:t>7,500+ MT </a:t>
            </a:r>
          </a:p>
          <a:p>
            <a:pPr>
              <a:lnSpc>
                <a:spcPts val="1505"/>
              </a:lnSpc>
            </a:pPr>
            <a:r>
              <a:rPr lang="en-US" sz="1317" b="1" dirty="0">
                <a:solidFill>
                  <a:srgbClr val="1D888B"/>
                </a:solidFill>
                <a:latin typeface="Code Pro"/>
              </a:rPr>
              <a:t>Stock holding capacity</a:t>
            </a:r>
          </a:p>
        </p:txBody>
      </p:sp>
      <p:sp>
        <p:nvSpPr>
          <p:cNvPr id="25" name="TextBox 25"/>
          <p:cNvSpPr txBox="1"/>
          <p:nvPr/>
        </p:nvSpPr>
        <p:spPr>
          <a:xfrm>
            <a:off x="197318" y="5918071"/>
            <a:ext cx="2001835" cy="538609"/>
          </a:xfrm>
          <a:prstGeom prst="rect">
            <a:avLst/>
          </a:prstGeom>
        </p:spPr>
        <p:txBody>
          <a:bodyPr lIns="0" tIns="0" rIns="0" bIns="0" rtlCol="0" anchor="t">
            <a:spAutoFit/>
          </a:bodyPr>
          <a:lstStyle/>
          <a:p>
            <a:pPr>
              <a:lnSpc>
                <a:spcPts val="2736"/>
              </a:lnSpc>
            </a:pPr>
            <a:r>
              <a:rPr lang="en-US" sz="2394" b="1" spc="124" dirty="0">
                <a:solidFill>
                  <a:srgbClr val="1D888B"/>
                </a:solidFill>
                <a:latin typeface="League Spartan"/>
              </a:rPr>
              <a:t>145+ Years </a:t>
            </a:r>
          </a:p>
          <a:p>
            <a:pPr>
              <a:lnSpc>
                <a:spcPts val="1505"/>
              </a:lnSpc>
            </a:pPr>
            <a:r>
              <a:rPr lang="en-US" sz="1317" b="1" dirty="0">
                <a:solidFill>
                  <a:srgbClr val="1D888B"/>
                </a:solidFill>
                <a:latin typeface="Code Pro"/>
              </a:rPr>
              <a:t>Experience</a:t>
            </a:r>
          </a:p>
        </p:txBody>
      </p:sp>
      <p:sp>
        <p:nvSpPr>
          <p:cNvPr id="26" name="TextBox 26"/>
          <p:cNvSpPr txBox="1"/>
          <p:nvPr/>
        </p:nvSpPr>
        <p:spPr>
          <a:xfrm>
            <a:off x="2489200" y="5867400"/>
            <a:ext cx="1487821" cy="538609"/>
          </a:xfrm>
          <a:prstGeom prst="rect">
            <a:avLst/>
          </a:prstGeom>
        </p:spPr>
        <p:txBody>
          <a:bodyPr wrap="square" lIns="0" tIns="0" rIns="0" bIns="0" rtlCol="0" anchor="t">
            <a:spAutoFit/>
          </a:bodyPr>
          <a:lstStyle/>
          <a:p>
            <a:pPr>
              <a:lnSpc>
                <a:spcPts val="2736"/>
              </a:lnSpc>
            </a:pPr>
            <a:r>
              <a:rPr lang="en-US" sz="2394" b="1" spc="124" dirty="0">
                <a:solidFill>
                  <a:srgbClr val="1D888B"/>
                </a:solidFill>
                <a:latin typeface="League Spartan"/>
              </a:rPr>
              <a:t>3,000+ </a:t>
            </a:r>
          </a:p>
          <a:p>
            <a:pPr>
              <a:lnSpc>
                <a:spcPts val="1505"/>
              </a:lnSpc>
            </a:pPr>
            <a:r>
              <a:rPr lang="en-US" sz="1317" b="1" dirty="0">
                <a:solidFill>
                  <a:srgbClr val="1D888B"/>
                </a:solidFill>
                <a:latin typeface="Code Pro"/>
              </a:rPr>
              <a:t>Employees</a:t>
            </a:r>
          </a:p>
        </p:txBody>
      </p:sp>
      <p:sp>
        <p:nvSpPr>
          <p:cNvPr id="27" name="TextBox 27"/>
          <p:cNvSpPr txBox="1"/>
          <p:nvPr/>
        </p:nvSpPr>
        <p:spPr>
          <a:xfrm>
            <a:off x="4826001" y="5867400"/>
            <a:ext cx="2001835" cy="538609"/>
          </a:xfrm>
          <a:prstGeom prst="rect">
            <a:avLst/>
          </a:prstGeom>
        </p:spPr>
        <p:txBody>
          <a:bodyPr lIns="0" tIns="0" rIns="0" bIns="0" rtlCol="0" anchor="t">
            <a:spAutoFit/>
          </a:bodyPr>
          <a:lstStyle/>
          <a:p>
            <a:pPr>
              <a:lnSpc>
                <a:spcPts val="2736"/>
              </a:lnSpc>
            </a:pPr>
            <a:r>
              <a:rPr lang="en-US" sz="2394" b="1" spc="124" dirty="0">
                <a:solidFill>
                  <a:srgbClr val="1D888B"/>
                </a:solidFill>
                <a:latin typeface="League Spartan"/>
              </a:rPr>
              <a:t>250+ </a:t>
            </a:r>
          </a:p>
          <a:p>
            <a:pPr>
              <a:lnSpc>
                <a:spcPts val="1505"/>
              </a:lnSpc>
            </a:pPr>
            <a:r>
              <a:rPr lang="en-US" sz="1317" b="1" dirty="0">
                <a:solidFill>
                  <a:srgbClr val="1D888B"/>
                </a:solidFill>
                <a:latin typeface="Code Pro"/>
              </a:rPr>
              <a:t>FEU Containers per month</a:t>
            </a:r>
          </a:p>
        </p:txBody>
      </p:sp>
      <p:sp>
        <p:nvSpPr>
          <p:cNvPr id="36" name="TextBox 35">
            <a:extLst>
              <a:ext uri="{FF2B5EF4-FFF2-40B4-BE49-F238E27FC236}">
                <a16:creationId xmlns:a16="http://schemas.microsoft.com/office/drawing/2014/main" id="{649A170A-E0FB-DE9A-D55B-153B13CBC954}"/>
              </a:ext>
            </a:extLst>
          </p:cNvPr>
          <p:cNvSpPr txBox="1"/>
          <p:nvPr/>
        </p:nvSpPr>
        <p:spPr>
          <a:xfrm>
            <a:off x="7619062" y="1103945"/>
            <a:ext cx="812800" cy="420564"/>
          </a:xfrm>
          <a:prstGeom prst="rect">
            <a:avLst/>
          </a:prstGeom>
          <a:noFill/>
        </p:spPr>
        <p:txBody>
          <a:bodyPr wrap="square" rtlCol="0">
            <a:spAutoFit/>
          </a:bodyPr>
          <a:lstStyle/>
          <a:p>
            <a:r>
              <a:rPr lang="en-US" sz="2133" dirty="0">
                <a:solidFill>
                  <a:schemeClr val="accent1">
                    <a:lumMod val="50000"/>
                  </a:schemeClr>
                </a:solidFill>
              </a:rPr>
              <a:t>India</a:t>
            </a:r>
            <a:endParaRPr lang="en-US" sz="1200" dirty="0">
              <a:solidFill>
                <a:schemeClr val="accent1">
                  <a:lumMod val="50000"/>
                </a:schemeClr>
              </a:solidFill>
            </a:endParaRPr>
          </a:p>
        </p:txBody>
      </p:sp>
      <p:sp>
        <p:nvSpPr>
          <p:cNvPr id="39" name="TextBox 38">
            <a:extLst>
              <a:ext uri="{FF2B5EF4-FFF2-40B4-BE49-F238E27FC236}">
                <a16:creationId xmlns:a16="http://schemas.microsoft.com/office/drawing/2014/main" id="{BE8EB16F-CDEA-8345-9547-A6AA4B67E4BD}"/>
              </a:ext>
            </a:extLst>
          </p:cNvPr>
          <p:cNvSpPr txBox="1"/>
          <p:nvPr/>
        </p:nvSpPr>
        <p:spPr>
          <a:xfrm>
            <a:off x="11125711" y="2202917"/>
            <a:ext cx="1016000" cy="666977"/>
          </a:xfrm>
          <a:prstGeom prst="rect">
            <a:avLst/>
          </a:prstGeom>
          <a:noFill/>
        </p:spPr>
        <p:txBody>
          <a:bodyPr wrap="square" rtlCol="0">
            <a:spAutoFit/>
          </a:bodyPr>
          <a:lstStyle/>
          <a:p>
            <a:r>
              <a:rPr lang="en-US" sz="1867" dirty="0">
                <a:solidFill>
                  <a:schemeClr val="accent1">
                    <a:lumMod val="50000"/>
                  </a:schemeClr>
                </a:solidFill>
              </a:rPr>
              <a:t>Sri Lanka</a:t>
            </a:r>
            <a:endParaRPr lang="en-US" sz="1200" dirty="0">
              <a:solidFill>
                <a:schemeClr val="accent1">
                  <a:lumMod val="50000"/>
                </a:schemeClr>
              </a:solidFill>
            </a:endParaRPr>
          </a:p>
        </p:txBody>
      </p:sp>
      <p:sp>
        <p:nvSpPr>
          <p:cNvPr id="28" name="TextBox 23">
            <a:extLst>
              <a:ext uri="{FF2B5EF4-FFF2-40B4-BE49-F238E27FC236}">
                <a16:creationId xmlns:a16="http://schemas.microsoft.com/office/drawing/2014/main" id="{A3959AAE-FFAC-FA3C-92CC-A3228C717D3A}"/>
              </a:ext>
            </a:extLst>
          </p:cNvPr>
          <p:cNvSpPr txBox="1"/>
          <p:nvPr/>
        </p:nvSpPr>
        <p:spPr>
          <a:xfrm>
            <a:off x="187122" y="4718150"/>
            <a:ext cx="2169571" cy="571118"/>
          </a:xfrm>
          <a:prstGeom prst="rect">
            <a:avLst/>
          </a:prstGeom>
        </p:spPr>
        <p:txBody>
          <a:bodyPr wrap="square" lIns="0" tIns="0" rIns="0" bIns="0" rtlCol="0" anchor="t">
            <a:spAutoFit/>
          </a:bodyPr>
          <a:lstStyle/>
          <a:p>
            <a:pPr algn="l"/>
            <a:r>
              <a:rPr lang="en-US" sz="2394" b="1" spc="124" dirty="0">
                <a:solidFill>
                  <a:srgbClr val="1D888B"/>
                </a:solidFill>
                <a:latin typeface="League Spartan"/>
              </a:rPr>
              <a:t>1.2 Million</a:t>
            </a:r>
          </a:p>
          <a:p>
            <a:r>
              <a:rPr lang="en-US" sz="1317" b="1" dirty="0">
                <a:solidFill>
                  <a:srgbClr val="1D888B"/>
                </a:solidFill>
                <a:latin typeface="Code Pro"/>
              </a:rPr>
              <a:t>Grow bag Capacity per month</a:t>
            </a:r>
          </a:p>
        </p:txBody>
      </p:sp>
      <p:sp>
        <p:nvSpPr>
          <p:cNvPr id="29" name="TextBox 23">
            <a:extLst>
              <a:ext uri="{FF2B5EF4-FFF2-40B4-BE49-F238E27FC236}">
                <a16:creationId xmlns:a16="http://schemas.microsoft.com/office/drawing/2014/main" id="{086936EB-E9FD-7967-C015-9C6FE0476E6D}"/>
              </a:ext>
            </a:extLst>
          </p:cNvPr>
          <p:cNvSpPr txBox="1"/>
          <p:nvPr/>
        </p:nvSpPr>
        <p:spPr>
          <a:xfrm>
            <a:off x="7228883" y="5795813"/>
            <a:ext cx="2169571" cy="730969"/>
          </a:xfrm>
          <a:prstGeom prst="rect">
            <a:avLst/>
          </a:prstGeom>
        </p:spPr>
        <p:txBody>
          <a:bodyPr wrap="square" lIns="0" tIns="0" rIns="0" bIns="0" rtlCol="0" anchor="t">
            <a:spAutoFit/>
          </a:bodyPr>
          <a:lstStyle/>
          <a:p>
            <a:pPr>
              <a:lnSpc>
                <a:spcPts val="2736"/>
              </a:lnSpc>
            </a:pPr>
            <a:r>
              <a:rPr lang="en-US" sz="2394" b="1" spc="124" dirty="0">
                <a:solidFill>
                  <a:srgbClr val="1D888B"/>
                </a:solidFill>
                <a:latin typeface="League Spartan"/>
              </a:rPr>
              <a:t>7  </a:t>
            </a:r>
          </a:p>
          <a:p>
            <a:pPr>
              <a:lnSpc>
                <a:spcPts val="1505"/>
              </a:lnSpc>
            </a:pPr>
            <a:r>
              <a:rPr lang="en-US" sz="1317" b="1" dirty="0">
                <a:solidFill>
                  <a:srgbClr val="1D888B"/>
                </a:solidFill>
                <a:latin typeface="Code Pro"/>
              </a:rPr>
              <a:t>Other Coco product Factories</a:t>
            </a:r>
          </a:p>
        </p:txBody>
      </p:sp>
      <p:pic>
        <p:nvPicPr>
          <p:cNvPr id="30" name="Picture 29" descr="Logo&#10;&#10;Description automatically generated">
            <a:extLst>
              <a:ext uri="{FF2B5EF4-FFF2-40B4-BE49-F238E27FC236}">
                <a16:creationId xmlns:a16="http://schemas.microsoft.com/office/drawing/2014/main" id="{57F854C2-514A-0649-82E0-4311E0BE5D6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1927" y="1069870"/>
            <a:ext cx="1676400" cy="10058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C588FCE-3766-FAAB-34E8-1B2D49C986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4067" y="360652"/>
            <a:ext cx="2362928" cy="1417757"/>
          </a:xfrm>
          <a:prstGeom prst="rect">
            <a:avLst/>
          </a:prstGeom>
        </p:spPr>
      </p:pic>
      <p:pic>
        <p:nvPicPr>
          <p:cNvPr id="6" name="Picture 5" descr="Logo&#10;&#10;Description automatically generated">
            <a:extLst>
              <a:ext uri="{FF2B5EF4-FFF2-40B4-BE49-F238E27FC236}">
                <a16:creationId xmlns:a16="http://schemas.microsoft.com/office/drawing/2014/main" id="{6402DAC3-8AA3-A152-E80F-B51E5EC980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6343" y="3029471"/>
            <a:ext cx="1676400" cy="1005840"/>
          </a:xfrm>
          <a:prstGeom prst="rect">
            <a:avLst/>
          </a:prstGeom>
        </p:spPr>
      </p:pic>
      <p:pic>
        <p:nvPicPr>
          <p:cNvPr id="8" name="Picture 7" descr="Logo&#10;&#10;Description automatically generated">
            <a:extLst>
              <a:ext uri="{FF2B5EF4-FFF2-40B4-BE49-F238E27FC236}">
                <a16:creationId xmlns:a16="http://schemas.microsoft.com/office/drawing/2014/main" id="{20E45596-120E-1254-271C-C1FF40A625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2407" y="1711907"/>
            <a:ext cx="1676400" cy="1005840"/>
          </a:xfrm>
          <a:prstGeom prst="rect">
            <a:avLst/>
          </a:prstGeom>
        </p:spPr>
      </p:pic>
      <p:pic>
        <p:nvPicPr>
          <p:cNvPr id="10" name="Picture 9" descr="Logo&#10;&#10;Description automatically generated">
            <a:extLst>
              <a:ext uri="{FF2B5EF4-FFF2-40B4-BE49-F238E27FC236}">
                <a16:creationId xmlns:a16="http://schemas.microsoft.com/office/drawing/2014/main" id="{5A992F54-7511-5D5B-610C-AD7A37F5BE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2004" y="3029471"/>
            <a:ext cx="1676400" cy="1005840"/>
          </a:xfrm>
          <a:prstGeom prst="rect">
            <a:avLst/>
          </a:prstGeom>
        </p:spPr>
      </p:pic>
      <p:pic>
        <p:nvPicPr>
          <p:cNvPr id="12" name="Picture 11" descr="Logo, company name&#10;&#10;Description automatically generated">
            <a:extLst>
              <a:ext uri="{FF2B5EF4-FFF2-40B4-BE49-F238E27FC236}">
                <a16:creationId xmlns:a16="http://schemas.microsoft.com/office/drawing/2014/main" id="{B79202FF-18CA-6C79-44CE-86EBC75557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38206" y="3188845"/>
            <a:ext cx="1676400" cy="1005840"/>
          </a:xfrm>
          <a:prstGeom prst="rect">
            <a:avLst/>
          </a:prstGeom>
        </p:spPr>
      </p:pic>
      <p:cxnSp>
        <p:nvCxnSpPr>
          <p:cNvPr id="13" name="Elbow Connector 14">
            <a:extLst>
              <a:ext uri="{FF2B5EF4-FFF2-40B4-BE49-F238E27FC236}">
                <a16:creationId xmlns:a16="http://schemas.microsoft.com/office/drawing/2014/main" id="{0E647098-6D33-FD86-A52D-5D3C068E46B9}"/>
              </a:ext>
            </a:extLst>
          </p:cNvPr>
          <p:cNvCxnSpPr>
            <a:cxnSpLocks/>
          </p:cNvCxnSpPr>
          <p:nvPr/>
        </p:nvCxnSpPr>
        <p:spPr>
          <a:xfrm>
            <a:off x="6476428" y="1144622"/>
            <a:ext cx="1737360" cy="457200"/>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Elbow Connector 17">
            <a:extLst>
              <a:ext uri="{FF2B5EF4-FFF2-40B4-BE49-F238E27FC236}">
                <a16:creationId xmlns:a16="http://schemas.microsoft.com/office/drawing/2014/main" id="{23EB6FDC-21AD-5897-5BA3-03CDD6AFCD68}"/>
              </a:ext>
            </a:extLst>
          </p:cNvPr>
          <p:cNvCxnSpPr/>
          <p:nvPr/>
        </p:nvCxnSpPr>
        <p:spPr>
          <a:xfrm>
            <a:off x="9350572" y="2490592"/>
            <a:ext cx="1554480" cy="548640"/>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Elbow Connector 18">
            <a:extLst>
              <a:ext uri="{FF2B5EF4-FFF2-40B4-BE49-F238E27FC236}">
                <a16:creationId xmlns:a16="http://schemas.microsoft.com/office/drawing/2014/main" id="{C8522150-133B-87EC-27E9-3F1D969042B2}"/>
              </a:ext>
            </a:extLst>
          </p:cNvPr>
          <p:cNvCxnSpPr/>
          <p:nvPr/>
        </p:nvCxnSpPr>
        <p:spPr>
          <a:xfrm flipH="1">
            <a:off x="5397373" y="2490592"/>
            <a:ext cx="1554480" cy="548640"/>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CDA4B7-5031-6BF6-347A-FDEF6E455EB3}"/>
              </a:ext>
            </a:extLst>
          </p:cNvPr>
          <p:cNvCxnSpPr/>
          <p:nvPr/>
        </p:nvCxnSpPr>
        <p:spPr>
          <a:xfrm>
            <a:off x="8213788" y="2764912"/>
            <a:ext cx="0" cy="54864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5B42BE-31ED-C11A-BD23-FD4BB90606EA}"/>
              </a:ext>
            </a:extLst>
          </p:cNvPr>
          <p:cNvSpPr txBox="1"/>
          <p:nvPr/>
        </p:nvSpPr>
        <p:spPr>
          <a:xfrm>
            <a:off x="7585786" y="4211630"/>
            <a:ext cx="985270" cy="276999"/>
          </a:xfrm>
          <a:prstGeom prst="rect">
            <a:avLst/>
          </a:prstGeom>
          <a:noFill/>
        </p:spPr>
        <p:txBody>
          <a:bodyPr wrap="none" rtlCol="0">
            <a:spAutoFit/>
          </a:bodyPr>
          <a:lstStyle/>
          <a:p>
            <a:r>
              <a:rPr lang="en-US" sz="1200" b="1" i="1" dirty="0">
                <a:solidFill>
                  <a:srgbClr val="305E44"/>
                </a:solidFill>
                <a:latin typeface="HelveticaNeueLT Std Med Cn" panose="020B0806040702040204" pitchFamily="34" charset="0"/>
                <a:cs typeface="Arial" panose="020B0604020202020204" pitchFamily="34" charset="0"/>
              </a:rPr>
              <a:t>BRUSHWARE</a:t>
            </a:r>
          </a:p>
        </p:txBody>
      </p:sp>
      <p:sp>
        <p:nvSpPr>
          <p:cNvPr id="22" name="TextBox 21">
            <a:extLst>
              <a:ext uri="{FF2B5EF4-FFF2-40B4-BE49-F238E27FC236}">
                <a16:creationId xmlns:a16="http://schemas.microsoft.com/office/drawing/2014/main" id="{B53CD99F-EEA8-1E11-7EF6-06EA8AD58318}"/>
              </a:ext>
            </a:extLst>
          </p:cNvPr>
          <p:cNvSpPr txBox="1"/>
          <p:nvPr/>
        </p:nvSpPr>
        <p:spPr>
          <a:xfrm>
            <a:off x="10291174" y="4184639"/>
            <a:ext cx="1316130" cy="276999"/>
          </a:xfrm>
          <a:prstGeom prst="rect">
            <a:avLst/>
          </a:prstGeom>
          <a:noFill/>
        </p:spPr>
        <p:txBody>
          <a:bodyPr wrap="none" rtlCol="0">
            <a:spAutoFit/>
          </a:bodyPr>
          <a:lstStyle/>
          <a:p>
            <a:r>
              <a:rPr lang="en-US" sz="1200" b="1" i="1" dirty="0">
                <a:solidFill>
                  <a:srgbClr val="305E44"/>
                </a:solidFill>
                <a:latin typeface="HelveticaNeueLT Std Med Cn" panose="020B0806040702040204" pitchFamily="34" charset="0"/>
                <a:cs typeface="Arial" panose="020B0604020202020204" pitchFamily="34" charset="0"/>
              </a:rPr>
              <a:t>FLOOR COVERONG</a:t>
            </a:r>
          </a:p>
        </p:txBody>
      </p:sp>
      <p:sp>
        <p:nvSpPr>
          <p:cNvPr id="25" name="TextBox 24">
            <a:extLst>
              <a:ext uri="{FF2B5EF4-FFF2-40B4-BE49-F238E27FC236}">
                <a16:creationId xmlns:a16="http://schemas.microsoft.com/office/drawing/2014/main" id="{43D768A0-AF84-03A8-6DF0-6A88155AC4CE}"/>
              </a:ext>
            </a:extLst>
          </p:cNvPr>
          <p:cNvSpPr txBox="1"/>
          <p:nvPr/>
        </p:nvSpPr>
        <p:spPr>
          <a:xfrm>
            <a:off x="4956268" y="4190669"/>
            <a:ext cx="926857" cy="276999"/>
          </a:xfrm>
          <a:prstGeom prst="rect">
            <a:avLst/>
          </a:prstGeom>
          <a:noFill/>
        </p:spPr>
        <p:txBody>
          <a:bodyPr wrap="none" rtlCol="0">
            <a:spAutoFit/>
          </a:bodyPr>
          <a:lstStyle/>
          <a:p>
            <a:r>
              <a:rPr lang="en-US" sz="1200" b="1" i="1" dirty="0">
                <a:solidFill>
                  <a:srgbClr val="305E44"/>
                </a:solidFill>
                <a:latin typeface="HelveticaNeueLT Std Med Cn" panose="020B0806040702040204" pitchFamily="34" charset="0"/>
                <a:cs typeface="Arial" panose="020B0604020202020204" pitchFamily="34" charset="0"/>
              </a:rPr>
              <a:t>ECO FIBRES</a:t>
            </a:r>
          </a:p>
        </p:txBody>
      </p:sp>
      <p:sp>
        <p:nvSpPr>
          <p:cNvPr id="4" name="TextBox 3">
            <a:extLst>
              <a:ext uri="{FF2B5EF4-FFF2-40B4-BE49-F238E27FC236}">
                <a16:creationId xmlns:a16="http://schemas.microsoft.com/office/drawing/2014/main" id="{ECCAA2A3-6D8B-3A80-4E1D-E0077A708F12}"/>
              </a:ext>
            </a:extLst>
          </p:cNvPr>
          <p:cNvSpPr txBox="1"/>
          <p:nvPr/>
        </p:nvSpPr>
        <p:spPr>
          <a:xfrm>
            <a:off x="4968219" y="5565281"/>
            <a:ext cx="6547506" cy="1154162"/>
          </a:xfrm>
          <a:prstGeom prst="rect">
            <a:avLst/>
          </a:prstGeom>
          <a:noFill/>
        </p:spPr>
        <p:txBody>
          <a:bodyPr wrap="square" rtlCol="0">
            <a:spAutoFit/>
          </a:bodyPr>
          <a:lstStyle/>
          <a:p>
            <a:pPr algn="ctr"/>
            <a:r>
              <a:rPr lang="en-US" sz="1400" dirty="0">
                <a:solidFill>
                  <a:srgbClr val="158837"/>
                </a:solidFill>
                <a:latin typeface="72" panose="020B0503030000000003" pitchFamily="34" charset="0"/>
                <a:cs typeface="72" panose="020B0503030000000003" pitchFamily="34" charset="0"/>
              </a:rPr>
              <a:t>Eco Solutions represents the Coir fibre products sector of Hayleys which in turn is denoted by three sub-sectors. Hayleys </a:t>
            </a:r>
            <a:r>
              <a:rPr lang="en-US" sz="1400" dirty="0" err="1">
                <a:solidFill>
                  <a:srgbClr val="158837"/>
                </a:solidFill>
                <a:latin typeface="72" panose="020B0503030000000003" pitchFamily="34" charset="0"/>
                <a:cs typeface="72" panose="020B0503030000000003" pitchFamily="34" charset="0"/>
              </a:rPr>
              <a:t>Fibre</a:t>
            </a:r>
            <a:r>
              <a:rPr lang="en-US" sz="1400" dirty="0">
                <a:solidFill>
                  <a:srgbClr val="158837"/>
                </a:solidFill>
                <a:latin typeface="72" panose="020B0503030000000003" pitchFamily="34" charset="0"/>
                <a:cs typeface="72" panose="020B0503030000000003" pitchFamily="34" charset="0"/>
              </a:rPr>
              <a:t> is responsible for manufacturing principally industrial products and mattresses. </a:t>
            </a:r>
          </a:p>
          <a:p>
            <a:pPr algn="ctr"/>
            <a:endParaRPr lang="en-US" sz="1400" dirty="0">
              <a:solidFill>
                <a:srgbClr val="158837"/>
              </a:solidFill>
              <a:latin typeface="72" panose="020B0503030000000003" pitchFamily="34" charset="0"/>
              <a:cs typeface="72" panose="020B0503030000000003" pitchFamily="34" charset="0"/>
            </a:endParaRPr>
          </a:p>
          <a:p>
            <a:pPr algn="ctr"/>
            <a:r>
              <a:rPr lang="en-US" sz="1300" b="1" dirty="0">
                <a:solidFill>
                  <a:srgbClr val="75B353"/>
                </a:solidFill>
                <a:latin typeface="72" panose="020B0503030000000003" pitchFamily="34" charset="0"/>
                <a:cs typeface="72" panose="020B0503030000000003" pitchFamily="34" charset="0"/>
              </a:rPr>
              <a:t>HAYLEYS FIBRE</a:t>
            </a:r>
            <a:r>
              <a:rPr lang="en-US" sz="1300" b="1" dirty="0">
                <a:latin typeface="72" panose="020B0503030000000003" pitchFamily="34" charset="0"/>
                <a:cs typeface="72" panose="020B0503030000000003" pitchFamily="34" charset="0"/>
              </a:rPr>
              <a:t> </a:t>
            </a:r>
            <a:r>
              <a:rPr lang="en-US" sz="1300" b="1" dirty="0">
                <a:solidFill>
                  <a:schemeClr val="bg2">
                    <a:lumMod val="50000"/>
                  </a:schemeClr>
                </a:solidFill>
                <a:latin typeface="72" panose="020B0503030000000003" pitchFamily="34" charset="0"/>
                <a:cs typeface="72" panose="020B0503030000000003" pitchFamily="34" charset="0"/>
              </a:rPr>
              <a:t>I</a:t>
            </a:r>
            <a:r>
              <a:rPr lang="en-US" sz="1300" b="1" dirty="0">
                <a:latin typeface="72" panose="020B0503030000000003" pitchFamily="34" charset="0"/>
                <a:cs typeface="72" panose="020B0503030000000003" pitchFamily="34" charset="0"/>
              </a:rPr>
              <a:t> </a:t>
            </a:r>
            <a:r>
              <a:rPr lang="en-US" sz="1300" b="1" dirty="0">
                <a:solidFill>
                  <a:srgbClr val="AACF90"/>
                </a:solidFill>
                <a:latin typeface="72" panose="020B0503030000000003" pitchFamily="34" charset="0"/>
                <a:cs typeface="72" panose="020B0503030000000003" pitchFamily="34" charset="0"/>
              </a:rPr>
              <a:t>BRUSHWARE </a:t>
            </a:r>
            <a:r>
              <a:rPr lang="en-US" sz="1300" b="1" dirty="0">
                <a:solidFill>
                  <a:srgbClr val="A5C451"/>
                </a:solidFill>
                <a:latin typeface="72" panose="020B0503030000000003" pitchFamily="34" charset="0"/>
                <a:cs typeface="72" panose="020B0503030000000003" pitchFamily="34" charset="0"/>
              </a:rPr>
              <a:t> </a:t>
            </a:r>
            <a:r>
              <a:rPr lang="en-US" sz="1300" b="1" dirty="0">
                <a:solidFill>
                  <a:schemeClr val="bg2">
                    <a:lumMod val="50000"/>
                  </a:schemeClr>
                </a:solidFill>
                <a:latin typeface="72" panose="020B0503030000000003" pitchFamily="34" charset="0"/>
                <a:cs typeface="72" panose="020B0503030000000003" pitchFamily="34" charset="0"/>
              </a:rPr>
              <a:t>I </a:t>
            </a:r>
            <a:r>
              <a:rPr lang="en-US" sz="1300" b="1" dirty="0">
                <a:solidFill>
                  <a:srgbClr val="A5C451"/>
                </a:solidFill>
                <a:latin typeface="72" panose="020B0503030000000003" pitchFamily="34" charset="0"/>
                <a:cs typeface="72" panose="020B0503030000000003" pitchFamily="34" charset="0"/>
              </a:rPr>
              <a:t>FLOOR COVERINGS</a:t>
            </a:r>
            <a:endParaRPr lang="en-US" sz="1300" b="1" dirty="0">
              <a:solidFill>
                <a:srgbClr val="AACF90"/>
              </a:solidFill>
              <a:latin typeface="72" panose="020B0503030000000003" pitchFamily="34" charset="0"/>
              <a:cs typeface="72" panose="020B0503030000000003" pitchFamily="34" charset="0"/>
            </a:endParaRPr>
          </a:p>
        </p:txBody>
      </p:sp>
      <p:sp>
        <p:nvSpPr>
          <p:cNvPr id="7" name="TextBox 6">
            <a:extLst>
              <a:ext uri="{FF2B5EF4-FFF2-40B4-BE49-F238E27FC236}">
                <a16:creationId xmlns:a16="http://schemas.microsoft.com/office/drawing/2014/main" id="{BED0BE3F-0DFD-D97C-63FE-2320F23DB414}"/>
              </a:ext>
            </a:extLst>
          </p:cNvPr>
          <p:cNvSpPr txBox="1"/>
          <p:nvPr/>
        </p:nvSpPr>
        <p:spPr>
          <a:xfrm>
            <a:off x="6257228" y="4802445"/>
            <a:ext cx="3799115" cy="707886"/>
          </a:xfrm>
          <a:prstGeom prst="rect">
            <a:avLst/>
          </a:prstGeom>
          <a:noFill/>
        </p:spPr>
        <p:txBody>
          <a:bodyPr wrap="square" rtlCol="0">
            <a:spAutoFit/>
          </a:bodyPr>
          <a:lstStyle/>
          <a:p>
            <a:pPr algn="ctr"/>
            <a:r>
              <a:rPr lang="en-US" sz="4000" b="1" i="1" spc="-150" dirty="0">
                <a:solidFill>
                  <a:srgbClr val="158837"/>
                </a:solidFill>
                <a:latin typeface="72" panose="020B0503030000000003" pitchFamily="34" charset="0"/>
                <a:cs typeface="72" panose="020B0503030000000003" pitchFamily="34" charset="0"/>
              </a:rPr>
              <a:t>Sub Sectors</a:t>
            </a:r>
          </a:p>
        </p:txBody>
      </p:sp>
      <p:cxnSp>
        <p:nvCxnSpPr>
          <p:cNvPr id="11" name="Straight Connector 10">
            <a:extLst>
              <a:ext uri="{FF2B5EF4-FFF2-40B4-BE49-F238E27FC236}">
                <a16:creationId xmlns:a16="http://schemas.microsoft.com/office/drawing/2014/main" id="{F90B935D-E959-4B24-D73F-9C9F755D1CB1}"/>
              </a:ext>
            </a:extLst>
          </p:cNvPr>
          <p:cNvCxnSpPr/>
          <p:nvPr/>
        </p:nvCxnSpPr>
        <p:spPr>
          <a:xfrm>
            <a:off x="4679355" y="4747494"/>
            <a:ext cx="6400800" cy="0"/>
          </a:xfrm>
          <a:prstGeom prst="line">
            <a:avLst/>
          </a:prstGeom>
          <a:ln>
            <a:solidFill>
              <a:srgbClr val="305E44"/>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games, tabletop game, dice, person&#10;&#10;Description automatically generated">
            <a:extLst>
              <a:ext uri="{FF2B5EF4-FFF2-40B4-BE49-F238E27FC236}">
                <a16:creationId xmlns:a16="http://schemas.microsoft.com/office/drawing/2014/main" id="{2CD1ACA5-4693-22C7-C8F5-A2D1CA62D92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972" y="0"/>
            <a:ext cx="4114800" cy="6858000"/>
          </a:xfrm>
          <a:prstGeom prst="rect">
            <a:avLst/>
          </a:prstGeom>
        </p:spPr>
      </p:pic>
    </p:spTree>
    <p:extLst>
      <p:ext uri="{BB962C8B-B14F-4D97-AF65-F5344CB8AC3E}">
        <p14:creationId xmlns:p14="http://schemas.microsoft.com/office/powerpoint/2010/main" val="10300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1242" y="-1538972"/>
            <a:ext cx="15642263" cy="10104625"/>
          </a:xfrm>
          <a:custGeom>
            <a:avLst/>
            <a:gdLst/>
            <a:ahLst/>
            <a:cxnLst/>
            <a:rect l="l" t="t" r="r" b="b"/>
            <a:pathLst>
              <a:path w="23463394" h="15156937">
                <a:moveTo>
                  <a:pt x="0" y="0"/>
                </a:moveTo>
                <a:lnTo>
                  <a:pt x="23463394" y="0"/>
                </a:lnTo>
                <a:lnTo>
                  <a:pt x="23463394" y="15156937"/>
                </a:lnTo>
                <a:lnTo>
                  <a:pt x="0" y="15156937"/>
                </a:lnTo>
                <a:lnTo>
                  <a:pt x="0" y="0"/>
                </a:lnTo>
                <a:close/>
              </a:path>
            </a:pathLst>
          </a:custGeom>
          <a:blipFill>
            <a:blip r:embed="rId2">
              <a:alphaModFix amt="6999"/>
            </a:blip>
            <a:stretch>
              <a:fillRect t="-4955" b="-4955"/>
            </a:stretch>
          </a:blipFill>
        </p:spPr>
        <p:txBody>
          <a:bodyPr/>
          <a:lstStyle/>
          <a:p>
            <a:endParaRPr lang="en-US" sz="1200"/>
          </a:p>
        </p:txBody>
      </p:sp>
      <p:sp>
        <p:nvSpPr>
          <p:cNvPr id="3" name="Freeform 3"/>
          <p:cNvSpPr/>
          <p:nvPr/>
        </p:nvSpPr>
        <p:spPr>
          <a:xfrm>
            <a:off x="8738303" y="1616503"/>
            <a:ext cx="1748885" cy="3103868"/>
          </a:xfrm>
          <a:custGeom>
            <a:avLst/>
            <a:gdLst/>
            <a:ahLst/>
            <a:cxnLst/>
            <a:rect l="l" t="t" r="r" b="b"/>
            <a:pathLst>
              <a:path w="2623327" h="4655802">
                <a:moveTo>
                  <a:pt x="0" y="0"/>
                </a:moveTo>
                <a:lnTo>
                  <a:pt x="2623327" y="0"/>
                </a:lnTo>
                <a:lnTo>
                  <a:pt x="2623327" y="4655801"/>
                </a:lnTo>
                <a:lnTo>
                  <a:pt x="0" y="4655801"/>
                </a:lnTo>
                <a:lnTo>
                  <a:pt x="0" y="0"/>
                </a:lnTo>
                <a:close/>
              </a:path>
            </a:pathLst>
          </a:custGeom>
          <a:blipFill>
            <a:blip r:embed="rId3"/>
            <a:stretch>
              <a:fillRect l="-44287" t="-3560" r="-46521" b="-3951"/>
            </a:stretch>
          </a:blipFill>
        </p:spPr>
        <p:txBody>
          <a:bodyPr/>
          <a:lstStyle/>
          <a:p>
            <a:endParaRPr lang="en-US" sz="1200"/>
          </a:p>
        </p:txBody>
      </p:sp>
      <p:sp>
        <p:nvSpPr>
          <p:cNvPr id="4" name="Freeform 4"/>
          <p:cNvSpPr/>
          <p:nvPr/>
        </p:nvSpPr>
        <p:spPr>
          <a:xfrm rot="5400000" flipV="1">
            <a:off x="7569541" y="2026826"/>
            <a:ext cx="8629783" cy="3063573"/>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107278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6">
              <a:extLst>
                <a:ext uri="{96DAC541-7B7A-43D3-8B79-37D633B846F1}">
                  <asvg:svgBlip xmlns:asvg="http://schemas.microsoft.com/office/drawing/2016/SVG/main" r:embed="rId7"/>
                </a:ext>
              </a:extLst>
            </a:blip>
            <a:stretch>
              <a:fillRect t="-151970" r="-621009" b="-1346787"/>
            </a:stretch>
          </a:blipFill>
        </p:spPr>
        <p:txBody>
          <a:bodyPr/>
          <a:lstStyle/>
          <a:p>
            <a:endParaRPr lang="en-US" sz="1200"/>
          </a:p>
        </p:txBody>
      </p:sp>
      <p:sp>
        <p:nvSpPr>
          <p:cNvPr id="6" name="Freeform 6"/>
          <p:cNvSpPr/>
          <p:nvPr/>
        </p:nvSpPr>
        <p:spPr>
          <a:xfrm>
            <a:off x="107278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6">
              <a:extLst>
                <a:ext uri="{96DAC541-7B7A-43D3-8B79-37D633B846F1}">
                  <asvg:svgBlip xmlns:asvg="http://schemas.microsoft.com/office/drawing/2016/SVG/main" r:embed="rId7"/>
                </a:ext>
              </a:extLst>
            </a:blip>
            <a:stretch>
              <a:fillRect t="-151970" r="-621009" b="-1346787"/>
            </a:stretch>
          </a:blipFill>
        </p:spPr>
        <p:txBody>
          <a:bodyPr/>
          <a:lstStyle/>
          <a:p>
            <a:endParaRPr lang="en-US" sz="1200"/>
          </a:p>
        </p:txBody>
      </p:sp>
      <p:sp>
        <p:nvSpPr>
          <p:cNvPr id="7" name="Freeform 7"/>
          <p:cNvSpPr/>
          <p:nvPr/>
        </p:nvSpPr>
        <p:spPr>
          <a:xfrm>
            <a:off x="209040" y="2294017"/>
            <a:ext cx="3809589" cy="1964153"/>
          </a:xfrm>
          <a:custGeom>
            <a:avLst/>
            <a:gdLst/>
            <a:ahLst/>
            <a:cxnLst/>
            <a:rect l="l" t="t" r="r" b="b"/>
            <a:pathLst>
              <a:path w="5714384" h="2946230">
                <a:moveTo>
                  <a:pt x="0" y="0"/>
                </a:moveTo>
                <a:lnTo>
                  <a:pt x="5714384" y="0"/>
                </a:lnTo>
                <a:lnTo>
                  <a:pt x="5714384" y="2946229"/>
                </a:lnTo>
                <a:lnTo>
                  <a:pt x="0" y="2946229"/>
                </a:lnTo>
                <a:lnTo>
                  <a:pt x="0" y="0"/>
                </a:lnTo>
                <a:close/>
              </a:path>
            </a:pathLst>
          </a:custGeom>
          <a:blipFill>
            <a:blip r:embed="rId8"/>
            <a:stretch>
              <a:fillRect l="-5371" t="-29838" b="-6411"/>
            </a:stretch>
          </a:blipFill>
        </p:spPr>
        <p:txBody>
          <a:bodyPr/>
          <a:lstStyle/>
          <a:p>
            <a:endParaRPr lang="en-US" sz="1200"/>
          </a:p>
        </p:txBody>
      </p:sp>
      <p:sp>
        <p:nvSpPr>
          <p:cNvPr id="8" name="Freeform 8"/>
          <p:cNvSpPr/>
          <p:nvPr/>
        </p:nvSpPr>
        <p:spPr>
          <a:xfrm>
            <a:off x="3903846" y="1616503"/>
            <a:ext cx="4485909" cy="3364431"/>
          </a:xfrm>
          <a:custGeom>
            <a:avLst/>
            <a:gdLst/>
            <a:ahLst/>
            <a:cxnLst/>
            <a:rect l="l" t="t" r="r" b="b"/>
            <a:pathLst>
              <a:path w="6728863" h="5046647">
                <a:moveTo>
                  <a:pt x="0" y="0"/>
                </a:moveTo>
                <a:lnTo>
                  <a:pt x="6728864" y="0"/>
                </a:lnTo>
                <a:lnTo>
                  <a:pt x="6728864" y="5046647"/>
                </a:lnTo>
                <a:lnTo>
                  <a:pt x="0" y="5046647"/>
                </a:lnTo>
                <a:lnTo>
                  <a:pt x="0" y="0"/>
                </a:lnTo>
                <a:close/>
              </a:path>
            </a:pathLst>
          </a:custGeom>
          <a:blipFill>
            <a:blip r:embed="rId9"/>
            <a:stretch>
              <a:fillRect/>
            </a:stretch>
          </a:blipFill>
        </p:spPr>
        <p:txBody>
          <a:bodyPr/>
          <a:lstStyle/>
          <a:p>
            <a:endParaRPr lang="en-US" sz="1200"/>
          </a:p>
        </p:txBody>
      </p:sp>
      <p:grpSp>
        <p:nvGrpSpPr>
          <p:cNvPr id="9" name="Group 9"/>
          <p:cNvGrpSpPr/>
          <p:nvPr/>
        </p:nvGrpSpPr>
        <p:grpSpPr>
          <a:xfrm>
            <a:off x="1565639" y="5766910"/>
            <a:ext cx="7856607" cy="614841"/>
            <a:chOff x="0" y="0"/>
            <a:chExt cx="3103845" cy="242900"/>
          </a:xfrm>
        </p:grpSpPr>
        <p:sp>
          <p:nvSpPr>
            <p:cNvPr id="10" name="Freeform 10"/>
            <p:cNvSpPr/>
            <p:nvPr/>
          </p:nvSpPr>
          <p:spPr>
            <a:xfrm>
              <a:off x="0" y="0"/>
              <a:ext cx="3103844" cy="242900"/>
            </a:xfrm>
            <a:custGeom>
              <a:avLst/>
              <a:gdLst/>
              <a:ahLst/>
              <a:cxnLst/>
              <a:rect l="l" t="t" r="r" b="b"/>
              <a:pathLst>
                <a:path w="3103844" h="242900">
                  <a:moveTo>
                    <a:pt x="0" y="0"/>
                  </a:moveTo>
                  <a:lnTo>
                    <a:pt x="3103844" y="0"/>
                  </a:lnTo>
                  <a:lnTo>
                    <a:pt x="3103844" y="242900"/>
                  </a:lnTo>
                  <a:lnTo>
                    <a:pt x="0" y="242900"/>
                  </a:lnTo>
                  <a:close/>
                </a:path>
              </a:pathLst>
            </a:custGeom>
            <a:solidFill>
              <a:srgbClr val="DEEAB0"/>
            </a:solidFill>
          </p:spPr>
          <p:txBody>
            <a:bodyPr/>
            <a:lstStyle/>
            <a:p>
              <a:endParaRPr lang="en-US" sz="1200"/>
            </a:p>
          </p:txBody>
        </p:sp>
        <p:sp>
          <p:nvSpPr>
            <p:cNvPr id="11" name="TextBox 11"/>
            <p:cNvSpPr txBox="1"/>
            <p:nvPr/>
          </p:nvSpPr>
          <p:spPr>
            <a:xfrm>
              <a:off x="0" y="-28575"/>
              <a:ext cx="3103845" cy="271475"/>
            </a:xfrm>
            <a:prstGeom prst="rect">
              <a:avLst/>
            </a:prstGeom>
          </p:spPr>
          <p:txBody>
            <a:bodyPr lIns="33867" tIns="33867" rIns="33867" bIns="33867" rtlCol="0" anchor="ctr"/>
            <a:lstStyle/>
            <a:p>
              <a:pPr algn="ctr">
                <a:lnSpc>
                  <a:spcPts val="1680"/>
                </a:lnSpc>
              </a:pPr>
              <a:endParaRPr sz="1200"/>
            </a:p>
          </p:txBody>
        </p:sp>
      </p:grpSp>
      <p:sp>
        <p:nvSpPr>
          <p:cNvPr id="12" name="TextBox 12"/>
          <p:cNvSpPr txBox="1"/>
          <p:nvPr/>
        </p:nvSpPr>
        <p:spPr>
          <a:xfrm>
            <a:off x="209039" y="574542"/>
            <a:ext cx="10143607" cy="525785"/>
          </a:xfrm>
          <a:prstGeom prst="rect">
            <a:avLst/>
          </a:prstGeom>
        </p:spPr>
        <p:txBody>
          <a:bodyPr lIns="0" tIns="0" rIns="0" bIns="0" rtlCol="0" anchor="t">
            <a:spAutoFit/>
          </a:bodyPr>
          <a:lstStyle/>
          <a:p>
            <a:pPr>
              <a:lnSpc>
                <a:spcPts val="4144"/>
              </a:lnSpc>
              <a:spcBef>
                <a:spcPct val="0"/>
              </a:spcBef>
            </a:pPr>
            <a:r>
              <a:rPr lang="en-US" sz="3733" b="1" dirty="0">
                <a:solidFill>
                  <a:srgbClr val="015438"/>
                </a:solidFill>
                <a:latin typeface="League Spartan"/>
              </a:rPr>
              <a:t>Coco Substrate Product Range</a:t>
            </a:r>
          </a:p>
        </p:txBody>
      </p:sp>
      <p:sp>
        <p:nvSpPr>
          <p:cNvPr id="13" name="TextBox 13"/>
          <p:cNvSpPr txBox="1"/>
          <p:nvPr/>
        </p:nvSpPr>
        <p:spPr>
          <a:xfrm>
            <a:off x="1388540" y="4993056"/>
            <a:ext cx="1032510" cy="246734"/>
          </a:xfrm>
          <a:prstGeom prst="rect">
            <a:avLst/>
          </a:prstGeom>
        </p:spPr>
        <p:txBody>
          <a:bodyPr lIns="0" tIns="0" rIns="0" bIns="0" rtlCol="0" anchor="t">
            <a:spAutoFit/>
          </a:bodyPr>
          <a:lstStyle/>
          <a:p>
            <a:pPr algn="ctr">
              <a:lnSpc>
                <a:spcPts val="2146"/>
              </a:lnSpc>
            </a:pPr>
            <a:r>
              <a:rPr lang="en-US" sz="1533">
                <a:solidFill>
                  <a:srgbClr val="000000"/>
                </a:solidFill>
                <a:latin typeface="Trocchi"/>
              </a:rPr>
              <a:t>Grow Bags</a:t>
            </a:r>
          </a:p>
        </p:txBody>
      </p:sp>
      <p:sp>
        <p:nvSpPr>
          <p:cNvPr id="14" name="TextBox 14"/>
          <p:cNvSpPr txBox="1"/>
          <p:nvPr/>
        </p:nvSpPr>
        <p:spPr>
          <a:xfrm>
            <a:off x="5179221" y="4993056"/>
            <a:ext cx="2046208" cy="246734"/>
          </a:xfrm>
          <a:prstGeom prst="rect">
            <a:avLst/>
          </a:prstGeom>
        </p:spPr>
        <p:txBody>
          <a:bodyPr lIns="0" tIns="0" rIns="0" bIns="0" rtlCol="0" anchor="t">
            <a:spAutoFit/>
          </a:bodyPr>
          <a:lstStyle/>
          <a:p>
            <a:pPr algn="ctr">
              <a:lnSpc>
                <a:spcPts val="2146"/>
              </a:lnSpc>
            </a:pPr>
            <a:r>
              <a:rPr lang="en-US" sz="1533">
                <a:solidFill>
                  <a:srgbClr val="000000"/>
                </a:solidFill>
                <a:latin typeface="Trocchi"/>
              </a:rPr>
              <a:t>Grow Blocks &amp;Bricks</a:t>
            </a:r>
          </a:p>
        </p:txBody>
      </p:sp>
      <p:sp>
        <p:nvSpPr>
          <p:cNvPr id="15" name="TextBox 15"/>
          <p:cNvSpPr txBox="1"/>
          <p:nvPr/>
        </p:nvSpPr>
        <p:spPr>
          <a:xfrm>
            <a:off x="8896227" y="4993056"/>
            <a:ext cx="1433036" cy="246734"/>
          </a:xfrm>
          <a:prstGeom prst="rect">
            <a:avLst/>
          </a:prstGeom>
        </p:spPr>
        <p:txBody>
          <a:bodyPr lIns="0" tIns="0" rIns="0" bIns="0" rtlCol="0" anchor="t">
            <a:spAutoFit/>
          </a:bodyPr>
          <a:lstStyle/>
          <a:p>
            <a:pPr algn="ctr">
              <a:lnSpc>
                <a:spcPts val="2146"/>
              </a:lnSpc>
            </a:pPr>
            <a:r>
              <a:rPr lang="en-US" sz="1533">
                <a:solidFill>
                  <a:srgbClr val="000000"/>
                </a:solidFill>
                <a:latin typeface="Trocchi"/>
              </a:rPr>
              <a:t>Open Top Bags</a:t>
            </a:r>
          </a:p>
        </p:txBody>
      </p:sp>
      <p:sp>
        <p:nvSpPr>
          <p:cNvPr id="16" name="TextBox 16"/>
          <p:cNvSpPr txBox="1"/>
          <p:nvPr/>
        </p:nvSpPr>
        <p:spPr>
          <a:xfrm>
            <a:off x="1885358" y="5928784"/>
            <a:ext cx="7090410" cy="277640"/>
          </a:xfrm>
          <a:prstGeom prst="rect">
            <a:avLst/>
          </a:prstGeom>
        </p:spPr>
        <p:txBody>
          <a:bodyPr lIns="0" tIns="0" rIns="0" bIns="0" rtlCol="0" anchor="t">
            <a:spAutoFit/>
          </a:bodyPr>
          <a:lstStyle/>
          <a:p>
            <a:pPr algn="ctr">
              <a:lnSpc>
                <a:spcPts val="2333"/>
              </a:lnSpc>
            </a:pPr>
            <a:r>
              <a:rPr lang="en-US" sz="1666" b="1" dirty="0">
                <a:solidFill>
                  <a:srgbClr val="015438"/>
                </a:solidFill>
                <a:latin typeface="Noto Serif Ethiopic Bold"/>
              </a:rPr>
              <a:t>Available in different mixes of coco </a:t>
            </a:r>
            <a:r>
              <a:rPr lang="en-US" sz="1666" b="1" dirty="0" err="1">
                <a:solidFill>
                  <a:srgbClr val="015438"/>
                </a:solidFill>
                <a:latin typeface="Noto Serif Ethiopic Bold"/>
              </a:rPr>
              <a:t>fibre</a:t>
            </a:r>
            <a:r>
              <a:rPr lang="en-US" sz="1666" b="1" dirty="0">
                <a:solidFill>
                  <a:srgbClr val="015438"/>
                </a:solidFill>
                <a:latin typeface="Noto Serif Ethiopic Bold"/>
              </a:rPr>
              <a:t> pith and coco husk chips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1242" y="-1538972"/>
            <a:ext cx="15642263" cy="10104625"/>
          </a:xfrm>
          <a:custGeom>
            <a:avLst/>
            <a:gdLst/>
            <a:ahLst/>
            <a:cxnLst/>
            <a:rect l="l" t="t" r="r" b="b"/>
            <a:pathLst>
              <a:path w="23463394" h="15156937">
                <a:moveTo>
                  <a:pt x="0" y="0"/>
                </a:moveTo>
                <a:lnTo>
                  <a:pt x="23463394" y="0"/>
                </a:lnTo>
                <a:lnTo>
                  <a:pt x="23463394" y="15156937"/>
                </a:lnTo>
                <a:lnTo>
                  <a:pt x="0" y="15156937"/>
                </a:lnTo>
                <a:lnTo>
                  <a:pt x="0" y="0"/>
                </a:lnTo>
                <a:close/>
              </a:path>
            </a:pathLst>
          </a:custGeom>
          <a:blipFill>
            <a:blip r:embed="rId2">
              <a:alphaModFix amt="6999"/>
            </a:blip>
            <a:stretch>
              <a:fillRect t="-4955" b="-4955"/>
            </a:stretch>
          </a:blipFill>
        </p:spPr>
        <p:txBody>
          <a:bodyPr/>
          <a:lstStyle/>
          <a:p>
            <a:endParaRPr lang="en-US" sz="1200"/>
          </a:p>
        </p:txBody>
      </p:sp>
      <p:sp>
        <p:nvSpPr>
          <p:cNvPr id="3" name="Freeform 3"/>
          <p:cNvSpPr/>
          <p:nvPr/>
        </p:nvSpPr>
        <p:spPr>
          <a:xfrm rot="5400000" flipV="1">
            <a:off x="7569541" y="2026826"/>
            <a:ext cx="8629783" cy="3063573"/>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10727807" y="920553"/>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sz="1200"/>
          </a:p>
        </p:txBody>
      </p:sp>
      <p:sp>
        <p:nvSpPr>
          <p:cNvPr id="5" name="Freeform 5"/>
          <p:cNvSpPr/>
          <p:nvPr/>
        </p:nvSpPr>
        <p:spPr>
          <a:xfrm>
            <a:off x="10727807" y="1008736"/>
            <a:ext cx="25252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5">
              <a:extLst>
                <a:ext uri="{96DAC541-7B7A-43D3-8B79-37D633B846F1}">
                  <asvg:svgBlip xmlns:asvg="http://schemas.microsoft.com/office/drawing/2016/SVG/main" r:embed="rId6"/>
                </a:ext>
              </a:extLst>
            </a:blip>
            <a:stretch>
              <a:fillRect t="-151970" r="-621009" b="-1346787"/>
            </a:stretch>
          </a:blipFill>
        </p:spPr>
        <p:txBody>
          <a:bodyPr/>
          <a:lstStyle/>
          <a:p>
            <a:endParaRPr lang="en-US" sz="1200"/>
          </a:p>
        </p:txBody>
      </p:sp>
      <p:sp>
        <p:nvSpPr>
          <p:cNvPr id="6" name="Freeform 6"/>
          <p:cNvSpPr/>
          <p:nvPr/>
        </p:nvSpPr>
        <p:spPr>
          <a:xfrm>
            <a:off x="475345" y="1615101"/>
            <a:ext cx="4454096" cy="2296449"/>
          </a:xfrm>
          <a:custGeom>
            <a:avLst/>
            <a:gdLst/>
            <a:ahLst/>
            <a:cxnLst/>
            <a:rect l="l" t="t" r="r" b="b"/>
            <a:pathLst>
              <a:path w="6681144" h="3444673">
                <a:moveTo>
                  <a:pt x="0" y="0"/>
                </a:moveTo>
                <a:lnTo>
                  <a:pt x="6681144" y="0"/>
                </a:lnTo>
                <a:lnTo>
                  <a:pt x="6681144" y="3444673"/>
                </a:lnTo>
                <a:lnTo>
                  <a:pt x="0" y="3444673"/>
                </a:lnTo>
                <a:lnTo>
                  <a:pt x="0" y="0"/>
                </a:lnTo>
                <a:close/>
              </a:path>
            </a:pathLst>
          </a:custGeom>
          <a:blipFill>
            <a:blip r:embed="rId7"/>
            <a:stretch>
              <a:fillRect l="-5371" t="-29838" b="-6411"/>
            </a:stretch>
          </a:blipFill>
        </p:spPr>
        <p:txBody>
          <a:bodyPr/>
          <a:lstStyle/>
          <a:p>
            <a:endParaRPr lang="en-US" sz="1200"/>
          </a:p>
        </p:txBody>
      </p:sp>
      <p:sp>
        <p:nvSpPr>
          <p:cNvPr id="7" name="Freeform 7"/>
          <p:cNvSpPr/>
          <p:nvPr/>
        </p:nvSpPr>
        <p:spPr>
          <a:xfrm>
            <a:off x="5946000" y="5436045"/>
            <a:ext cx="670243" cy="680210"/>
          </a:xfrm>
          <a:custGeom>
            <a:avLst/>
            <a:gdLst/>
            <a:ahLst/>
            <a:cxnLst/>
            <a:rect l="l" t="t" r="r" b="b"/>
            <a:pathLst>
              <a:path w="1005364" h="1020315">
                <a:moveTo>
                  <a:pt x="0" y="0"/>
                </a:moveTo>
                <a:lnTo>
                  <a:pt x="1005364" y="0"/>
                </a:lnTo>
                <a:lnTo>
                  <a:pt x="1005364" y="1020315"/>
                </a:lnTo>
                <a:lnTo>
                  <a:pt x="0" y="1020315"/>
                </a:lnTo>
                <a:lnTo>
                  <a:pt x="0" y="0"/>
                </a:lnTo>
                <a:close/>
              </a:path>
            </a:pathLst>
          </a:custGeom>
          <a:blipFill>
            <a:blip r:embed="rId8"/>
            <a:stretch>
              <a:fillRect r="-1487"/>
            </a:stretch>
          </a:blipFill>
        </p:spPr>
        <p:txBody>
          <a:bodyPr/>
          <a:lstStyle/>
          <a:p>
            <a:endParaRPr lang="en-US" sz="1200"/>
          </a:p>
        </p:txBody>
      </p:sp>
      <p:sp>
        <p:nvSpPr>
          <p:cNvPr id="8" name="Freeform 8"/>
          <p:cNvSpPr/>
          <p:nvPr/>
        </p:nvSpPr>
        <p:spPr>
          <a:xfrm>
            <a:off x="7136486" y="5474468"/>
            <a:ext cx="584383" cy="641787"/>
          </a:xfrm>
          <a:custGeom>
            <a:avLst/>
            <a:gdLst/>
            <a:ahLst/>
            <a:cxnLst/>
            <a:rect l="l" t="t" r="r" b="b"/>
            <a:pathLst>
              <a:path w="876574" h="962680">
                <a:moveTo>
                  <a:pt x="0" y="0"/>
                </a:moveTo>
                <a:lnTo>
                  <a:pt x="876574" y="0"/>
                </a:lnTo>
                <a:lnTo>
                  <a:pt x="876574" y="962680"/>
                </a:lnTo>
                <a:lnTo>
                  <a:pt x="0" y="962680"/>
                </a:lnTo>
                <a:lnTo>
                  <a:pt x="0" y="0"/>
                </a:lnTo>
                <a:close/>
              </a:path>
            </a:pathLst>
          </a:custGeom>
          <a:blipFill>
            <a:blip r:embed="rId9"/>
            <a:stretch>
              <a:fillRect l="-4911" r="-4911"/>
            </a:stretch>
          </a:blipFill>
        </p:spPr>
        <p:txBody>
          <a:bodyPr/>
          <a:lstStyle/>
          <a:p>
            <a:endParaRPr lang="en-US" sz="1200"/>
          </a:p>
        </p:txBody>
      </p:sp>
      <p:sp>
        <p:nvSpPr>
          <p:cNvPr id="9" name="Freeform 9"/>
          <p:cNvSpPr/>
          <p:nvPr/>
        </p:nvSpPr>
        <p:spPr>
          <a:xfrm>
            <a:off x="8241569" y="5343260"/>
            <a:ext cx="904205" cy="904205"/>
          </a:xfrm>
          <a:custGeom>
            <a:avLst/>
            <a:gdLst/>
            <a:ahLst/>
            <a:cxnLst/>
            <a:rect l="l" t="t" r="r" b="b"/>
            <a:pathLst>
              <a:path w="1356307" h="1356307">
                <a:moveTo>
                  <a:pt x="0" y="0"/>
                </a:moveTo>
                <a:lnTo>
                  <a:pt x="1356307" y="0"/>
                </a:lnTo>
                <a:lnTo>
                  <a:pt x="1356307" y="1356307"/>
                </a:lnTo>
                <a:lnTo>
                  <a:pt x="0" y="1356307"/>
                </a:lnTo>
                <a:lnTo>
                  <a:pt x="0" y="0"/>
                </a:lnTo>
                <a:close/>
              </a:path>
            </a:pathLst>
          </a:custGeom>
          <a:blipFill>
            <a:blip r:embed="rId10"/>
            <a:stretch>
              <a:fillRect/>
            </a:stretch>
          </a:blipFill>
        </p:spPr>
        <p:txBody>
          <a:bodyPr/>
          <a:lstStyle/>
          <a:p>
            <a:endParaRPr lang="en-US" sz="1200"/>
          </a:p>
        </p:txBody>
      </p:sp>
      <p:sp>
        <p:nvSpPr>
          <p:cNvPr id="10" name="Freeform 10"/>
          <p:cNvSpPr/>
          <p:nvPr/>
        </p:nvSpPr>
        <p:spPr>
          <a:xfrm>
            <a:off x="9479167" y="5391048"/>
            <a:ext cx="725207" cy="725207"/>
          </a:xfrm>
          <a:custGeom>
            <a:avLst/>
            <a:gdLst/>
            <a:ahLst/>
            <a:cxnLst/>
            <a:rect l="l" t="t" r="r" b="b"/>
            <a:pathLst>
              <a:path w="1087811" h="1087811">
                <a:moveTo>
                  <a:pt x="0" y="0"/>
                </a:moveTo>
                <a:lnTo>
                  <a:pt x="1087811" y="0"/>
                </a:lnTo>
                <a:lnTo>
                  <a:pt x="1087811" y="1087811"/>
                </a:lnTo>
                <a:lnTo>
                  <a:pt x="0" y="1087811"/>
                </a:lnTo>
                <a:lnTo>
                  <a:pt x="0" y="0"/>
                </a:lnTo>
                <a:close/>
              </a:path>
            </a:pathLst>
          </a:custGeom>
          <a:blipFill>
            <a:blip r:embed="rId11"/>
            <a:stretch>
              <a:fillRect/>
            </a:stretch>
          </a:blipFill>
        </p:spPr>
        <p:txBody>
          <a:bodyPr/>
          <a:lstStyle/>
          <a:p>
            <a:endParaRPr lang="en-US" sz="1200"/>
          </a:p>
        </p:txBody>
      </p:sp>
      <p:grpSp>
        <p:nvGrpSpPr>
          <p:cNvPr id="11" name="Group 11"/>
          <p:cNvGrpSpPr/>
          <p:nvPr/>
        </p:nvGrpSpPr>
        <p:grpSpPr>
          <a:xfrm>
            <a:off x="5948961" y="878777"/>
            <a:ext cx="4317152" cy="3278469"/>
            <a:chOff x="0" y="0"/>
            <a:chExt cx="1705541" cy="1295197"/>
          </a:xfrm>
        </p:grpSpPr>
        <p:sp>
          <p:nvSpPr>
            <p:cNvPr id="12" name="Freeform 12"/>
            <p:cNvSpPr/>
            <p:nvPr/>
          </p:nvSpPr>
          <p:spPr>
            <a:xfrm>
              <a:off x="0" y="0"/>
              <a:ext cx="1705541" cy="1295197"/>
            </a:xfrm>
            <a:custGeom>
              <a:avLst/>
              <a:gdLst/>
              <a:ahLst/>
              <a:cxnLst/>
              <a:rect l="l" t="t" r="r" b="b"/>
              <a:pathLst>
                <a:path w="1705541" h="1295197">
                  <a:moveTo>
                    <a:pt x="0" y="0"/>
                  </a:moveTo>
                  <a:lnTo>
                    <a:pt x="1705541" y="0"/>
                  </a:lnTo>
                  <a:lnTo>
                    <a:pt x="1705541" y="1295197"/>
                  </a:lnTo>
                  <a:lnTo>
                    <a:pt x="0" y="1295197"/>
                  </a:lnTo>
                  <a:close/>
                </a:path>
              </a:pathLst>
            </a:custGeom>
            <a:solidFill>
              <a:srgbClr val="DEEAB0"/>
            </a:solidFill>
          </p:spPr>
          <p:txBody>
            <a:bodyPr/>
            <a:lstStyle/>
            <a:p>
              <a:endParaRPr lang="en-US" sz="1200"/>
            </a:p>
          </p:txBody>
        </p:sp>
        <p:sp>
          <p:nvSpPr>
            <p:cNvPr id="13" name="TextBox 13"/>
            <p:cNvSpPr txBox="1"/>
            <p:nvPr/>
          </p:nvSpPr>
          <p:spPr>
            <a:xfrm>
              <a:off x="0" y="-28575"/>
              <a:ext cx="1705541" cy="1323772"/>
            </a:xfrm>
            <a:prstGeom prst="rect">
              <a:avLst/>
            </a:prstGeom>
          </p:spPr>
          <p:txBody>
            <a:bodyPr lIns="33867" tIns="33867" rIns="33867" bIns="33867" rtlCol="0" anchor="ctr"/>
            <a:lstStyle/>
            <a:p>
              <a:pPr algn="ctr">
                <a:lnSpc>
                  <a:spcPts val="1680"/>
                </a:lnSpc>
              </a:pPr>
              <a:endParaRPr sz="1200"/>
            </a:p>
          </p:txBody>
        </p:sp>
      </p:grpSp>
      <p:sp>
        <p:nvSpPr>
          <p:cNvPr id="14" name="TextBox 14"/>
          <p:cNvSpPr txBox="1"/>
          <p:nvPr/>
        </p:nvSpPr>
        <p:spPr>
          <a:xfrm>
            <a:off x="209039" y="574542"/>
            <a:ext cx="10143607" cy="525785"/>
          </a:xfrm>
          <a:prstGeom prst="rect">
            <a:avLst/>
          </a:prstGeom>
        </p:spPr>
        <p:txBody>
          <a:bodyPr lIns="0" tIns="0" rIns="0" bIns="0" rtlCol="0" anchor="t">
            <a:spAutoFit/>
          </a:bodyPr>
          <a:lstStyle/>
          <a:p>
            <a:pPr>
              <a:lnSpc>
                <a:spcPts val="4144"/>
              </a:lnSpc>
              <a:spcBef>
                <a:spcPct val="0"/>
              </a:spcBef>
            </a:pPr>
            <a:r>
              <a:rPr lang="en-US" sz="3733" b="1" dirty="0">
                <a:solidFill>
                  <a:srgbClr val="015438"/>
                </a:solidFill>
                <a:latin typeface="League Spartan"/>
              </a:rPr>
              <a:t>Grow Bag</a:t>
            </a:r>
          </a:p>
        </p:txBody>
      </p:sp>
      <p:grpSp>
        <p:nvGrpSpPr>
          <p:cNvPr id="24" name="Group 23">
            <a:extLst>
              <a:ext uri="{FF2B5EF4-FFF2-40B4-BE49-F238E27FC236}">
                <a16:creationId xmlns:a16="http://schemas.microsoft.com/office/drawing/2014/main" id="{B9B75B63-201E-BC71-87FC-3CB39FFC4BC0}"/>
              </a:ext>
            </a:extLst>
          </p:cNvPr>
          <p:cNvGrpSpPr/>
          <p:nvPr/>
        </p:nvGrpSpPr>
        <p:grpSpPr>
          <a:xfrm>
            <a:off x="6007738" y="936338"/>
            <a:ext cx="4516357" cy="3048406"/>
            <a:chOff x="6007738" y="936338"/>
            <a:chExt cx="4516357" cy="3048406"/>
          </a:xfrm>
        </p:grpSpPr>
        <p:sp>
          <p:nvSpPr>
            <p:cNvPr id="15" name="TextBox 15"/>
            <p:cNvSpPr txBox="1"/>
            <p:nvPr/>
          </p:nvSpPr>
          <p:spPr>
            <a:xfrm>
              <a:off x="6025466" y="936338"/>
              <a:ext cx="3961789" cy="696216"/>
            </a:xfrm>
            <a:prstGeom prst="rect">
              <a:avLst/>
            </a:prstGeom>
          </p:spPr>
          <p:txBody>
            <a:bodyPr lIns="0" tIns="0" rIns="0" bIns="0" rtlCol="0" anchor="t">
              <a:spAutoFit/>
            </a:bodyPr>
            <a:lstStyle/>
            <a:p>
              <a:pPr marL="335656" lvl="1" indent="-167828">
                <a:lnSpc>
                  <a:spcPts val="2907"/>
                </a:lnSpc>
                <a:buFont typeface="Arial"/>
                <a:buChar char="•"/>
              </a:pPr>
              <a:r>
                <a:rPr lang="en-US" sz="1554" dirty="0">
                  <a:solidFill>
                    <a:srgbClr val="1F1F1F"/>
                  </a:solidFill>
                  <a:latin typeface="Noto Serif Ethiopic Condensed Bold"/>
                </a:rPr>
                <a:t>Mainly used in commercial greenhouses and nurseries.</a:t>
              </a:r>
            </a:p>
          </p:txBody>
        </p:sp>
        <p:sp>
          <p:nvSpPr>
            <p:cNvPr id="16" name="TextBox 16"/>
            <p:cNvSpPr txBox="1"/>
            <p:nvPr/>
          </p:nvSpPr>
          <p:spPr>
            <a:xfrm>
              <a:off x="6007738" y="1937663"/>
              <a:ext cx="4516357" cy="696216"/>
            </a:xfrm>
            <a:prstGeom prst="rect">
              <a:avLst/>
            </a:prstGeom>
          </p:spPr>
          <p:txBody>
            <a:bodyPr lIns="0" tIns="0" rIns="0" bIns="0" rtlCol="0" anchor="t">
              <a:spAutoFit/>
            </a:bodyPr>
            <a:lstStyle/>
            <a:p>
              <a:pPr marL="335656" lvl="1" indent="-167828">
                <a:lnSpc>
                  <a:spcPts val="2907"/>
                </a:lnSpc>
                <a:spcBef>
                  <a:spcPct val="0"/>
                </a:spcBef>
                <a:buFont typeface="Arial"/>
                <a:buChar char="•"/>
              </a:pPr>
              <a:r>
                <a:rPr lang="en-US" sz="1554" dirty="0">
                  <a:solidFill>
                    <a:srgbClr val="1F1F1F"/>
                  </a:solidFill>
                  <a:latin typeface="Noto Serif Ethiopic Condensed Bold"/>
                </a:rPr>
                <a:t>Tomatoes, strawberries, bell peppers, and cucumbers are commonly grown crops.</a:t>
              </a:r>
            </a:p>
          </p:txBody>
        </p:sp>
        <p:sp>
          <p:nvSpPr>
            <p:cNvPr id="17" name="TextBox 17"/>
            <p:cNvSpPr txBox="1"/>
            <p:nvPr/>
          </p:nvSpPr>
          <p:spPr>
            <a:xfrm>
              <a:off x="6007738" y="2916631"/>
              <a:ext cx="4233263" cy="1068113"/>
            </a:xfrm>
            <a:prstGeom prst="rect">
              <a:avLst/>
            </a:prstGeom>
          </p:spPr>
          <p:txBody>
            <a:bodyPr lIns="0" tIns="0" rIns="0" bIns="0" rtlCol="0" anchor="t">
              <a:spAutoFit/>
            </a:bodyPr>
            <a:lstStyle/>
            <a:p>
              <a:pPr marL="335656" lvl="1" indent="-167828">
                <a:lnSpc>
                  <a:spcPts val="2907"/>
                </a:lnSpc>
                <a:spcBef>
                  <a:spcPct val="0"/>
                </a:spcBef>
                <a:buFont typeface="Arial"/>
                <a:buChar char="•"/>
              </a:pPr>
              <a:r>
                <a:rPr lang="en-US" sz="1554">
                  <a:solidFill>
                    <a:srgbClr val="1F1F1F"/>
                  </a:solidFill>
                  <a:latin typeface="Noto Serif Ethiopic Condensed Bold"/>
                </a:rPr>
                <a:t>The combination of coco fibre pith and coco husk chips varies based on the crop's aeration and water retention needs.</a:t>
              </a:r>
            </a:p>
          </p:txBody>
        </p:sp>
      </p:grpSp>
      <p:sp>
        <p:nvSpPr>
          <p:cNvPr id="18" name="TextBox 18"/>
          <p:cNvSpPr txBox="1"/>
          <p:nvPr/>
        </p:nvSpPr>
        <p:spPr>
          <a:xfrm>
            <a:off x="5701915" y="4516691"/>
            <a:ext cx="4760443" cy="706604"/>
          </a:xfrm>
          <a:prstGeom prst="rect">
            <a:avLst/>
          </a:prstGeom>
        </p:spPr>
        <p:txBody>
          <a:bodyPr lIns="0" tIns="0" rIns="0" bIns="0" rtlCol="0" anchor="t">
            <a:spAutoFit/>
          </a:bodyPr>
          <a:lstStyle/>
          <a:p>
            <a:pPr algn="ctr">
              <a:lnSpc>
                <a:spcPts val="2907"/>
              </a:lnSpc>
            </a:pPr>
            <a:r>
              <a:rPr lang="en-US" sz="1554" dirty="0">
                <a:solidFill>
                  <a:srgbClr val="076436"/>
                </a:solidFill>
                <a:latin typeface="Poppins Bold"/>
              </a:rPr>
              <a:t>We developed customized blends based on our research and industry expertise.</a:t>
            </a:r>
          </a:p>
        </p:txBody>
      </p:sp>
      <p:sp>
        <p:nvSpPr>
          <p:cNvPr id="19" name="TextBox 19"/>
          <p:cNvSpPr txBox="1"/>
          <p:nvPr/>
        </p:nvSpPr>
        <p:spPr>
          <a:xfrm>
            <a:off x="258732" y="3980382"/>
            <a:ext cx="5208233" cy="2555700"/>
          </a:xfrm>
          <a:prstGeom prst="rect">
            <a:avLst/>
          </a:prstGeom>
        </p:spPr>
        <p:txBody>
          <a:bodyPr lIns="0" tIns="0" rIns="0" bIns="0" rtlCol="0" anchor="t">
            <a:spAutoFit/>
          </a:bodyPr>
          <a:lstStyle/>
          <a:p>
            <a:pPr algn="ctr">
              <a:lnSpc>
                <a:spcPts val="2907"/>
              </a:lnSpc>
            </a:pPr>
            <a:r>
              <a:rPr lang="en-US" sz="1554" dirty="0">
                <a:solidFill>
                  <a:srgbClr val="076436"/>
                </a:solidFill>
                <a:latin typeface="Glacial Indifference Bold"/>
              </a:rPr>
              <a:t>Packing Information</a:t>
            </a:r>
          </a:p>
          <a:p>
            <a:pPr marL="335656" lvl="1" indent="-167828">
              <a:lnSpc>
                <a:spcPts val="2907"/>
              </a:lnSpc>
              <a:buFont typeface="Arial"/>
              <a:buChar char="•"/>
            </a:pPr>
            <a:r>
              <a:rPr lang="en-US" sz="1554" dirty="0">
                <a:solidFill>
                  <a:srgbClr val="076436"/>
                </a:solidFill>
                <a:latin typeface="Glacial Indifference"/>
              </a:rPr>
              <a:t>Dimensions: Up to 120 cm x Up to 25 cm x Up to 25 cm (Customized according to different plant varieties and customer requirement)</a:t>
            </a:r>
          </a:p>
          <a:p>
            <a:pPr marL="335656" lvl="1" indent="-167828">
              <a:lnSpc>
                <a:spcPts val="2907"/>
              </a:lnSpc>
              <a:buFont typeface="Arial"/>
              <a:buChar char="•"/>
            </a:pPr>
            <a:r>
              <a:rPr lang="en-US" sz="1554" dirty="0">
                <a:solidFill>
                  <a:srgbClr val="076436"/>
                </a:solidFill>
                <a:latin typeface="Glacial Indifference"/>
              </a:rPr>
              <a:t>Bag treated with UV protection to last the growing cycle</a:t>
            </a:r>
          </a:p>
          <a:p>
            <a:pPr marL="335656" lvl="1" indent="-167828">
              <a:lnSpc>
                <a:spcPts val="2907"/>
              </a:lnSpc>
              <a:buFont typeface="Arial"/>
              <a:buChar char="•"/>
            </a:pPr>
            <a:r>
              <a:rPr lang="en-US" sz="1554" dirty="0">
                <a:solidFill>
                  <a:srgbClr val="076436"/>
                </a:solidFill>
                <a:latin typeface="Glacial Indifference"/>
              </a:rPr>
              <a:t>6,000 to 15,000 Grow bags fit in a 40ft container (Based on size)</a:t>
            </a:r>
          </a:p>
        </p:txBody>
      </p:sp>
      <p:sp>
        <p:nvSpPr>
          <p:cNvPr id="20" name="TextBox 20"/>
          <p:cNvSpPr txBox="1"/>
          <p:nvPr/>
        </p:nvSpPr>
        <p:spPr>
          <a:xfrm>
            <a:off x="6031193" y="6228415"/>
            <a:ext cx="693843" cy="198581"/>
          </a:xfrm>
          <a:prstGeom prst="rect">
            <a:avLst/>
          </a:prstGeom>
        </p:spPr>
        <p:txBody>
          <a:bodyPr wrap="square" lIns="0" tIns="0" rIns="0" bIns="0" rtlCol="0" anchor="t">
            <a:spAutoFit/>
          </a:bodyPr>
          <a:lstStyle/>
          <a:p>
            <a:pPr algn="ctr">
              <a:lnSpc>
                <a:spcPts val="1680"/>
              </a:lnSpc>
            </a:pPr>
            <a:r>
              <a:rPr lang="en-US" sz="1200" dirty="0">
                <a:solidFill>
                  <a:srgbClr val="015438"/>
                </a:solidFill>
                <a:latin typeface="Trocchi"/>
              </a:rPr>
              <a:t>Tomato</a:t>
            </a:r>
          </a:p>
        </p:txBody>
      </p:sp>
      <p:sp>
        <p:nvSpPr>
          <p:cNvPr id="21" name="TextBox 21"/>
          <p:cNvSpPr txBox="1"/>
          <p:nvPr/>
        </p:nvSpPr>
        <p:spPr>
          <a:xfrm>
            <a:off x="7034505" y="6228415"/>
            <a:ext cx="991895" cy="198581"/>
          </a:xfrm>
          <a:prstGeom prst="rect">
            <a:avLst/>
          </a:prstGeom>
        </p:spPr>
        <p:txBody>
          <a:bodyPr wrap="square" lIns="0" tIns="0" rIns="0" bIns="0" rtlCol="0" anchor="t">
            <a:spAutoFit/>
          </a:bodyPr>
          <a:lstStyle/>
          <a:p>
            <a:pPr algn="ctr">
              <a:lnSpc>
                <a:spcPts val="1680"/>
              </a:lnSpc>
            </a:pPr>
            <a:r>
              <a:rPr lang="en-US" sz="1200" dirty="0">
                <a:solidFill>
                  <a:srgbClr val="015438"/>
                </a:solidFill>
                <a:latin typeface="Trocchi"/>
              </a:rPr>
              <a:t>Strawberry</a:t>
            </a:r>
          </a:p>
        </p:txBody>
      </p:sp>
      <p:sp>
        <p:nvSpPr>
          <p:cNvPr id="22" name="TextBox 22"/>
          <p:cNvSpPr txBox="1"/>
          <p:nvPr/>
        </p:nvSpPr>
        <p:spPr>
          <a:xfrm>
            <a:off x="8229600" y="6276732"/>
            <a:ext cx="904204" cy="198581"/>
          </a:xfrm>
          <a:prstGeom prst="rect">
            <a:avLst/>
          </a:prstGeom>
        </p:spPr>
        <p:txBody>
          <a:bodyPr wrap="square" lIns="0" tIns="0" rIns="0" bIns="0" rtlCol="0" anchor="t">
            <a:spAutoFit/>
          </a:bodyPr>
          <a:lstStyle/>
          <a:p>
            <a:pPr algn="ctr">
              <a:lnSpc>
                <a:spcPts val="1680"/>
              </a:lnSpc>
            </a:pPr>
            <a:r>
              <a:rPr lang="en-US" sz="1200" dirty="0">
                <a:solidFill>
                  <a:srgbClr val="015438"/>
                </a:solidFill>
                <a:latin typeface="Trocchi"/>
              </a:rPr>
              <a:t>Bell Pepper</a:t>
            </a:r>
          </a:p>
        </p:txBody>
      </p:sp>
      <p:sp>
        <p:nvSpPr>
          <p:cNvPr id="23" name="TextBox 23"/>
          <p:cNvSpPr txBox="1"/>
          <p:nvPr/>
        </p:nvSpPr>
        <p:spPr>
          <a:xfrm>
            <a:off x="9427130" y="6228415"/>
            <a:ext cx="770573" cy="198581"/>
          </a:xfrm>
          <a:prstGeom prst="rect">
            <a:avLst/>
          </a:prstGeom>
        </p:spPr>
        <p:txBody>
          <a:bodyPr lIns="0" tIns="0" rIns="0" bIns="0" rtlCol="0" anchor="t">
            <a:spAutoFit/>
          </a:bodyPr>
          <a:lstStyle/>
          <a:p>
            <a:pPr algn="ctr">
              <a:lnSpc>
                <a:spcPts val="1680"/>
              </a:lnSpc>
            </a:pPr>
            <a:r>
              <a:rPr lang="en-US" sz="1200">
                <a:solidFill>
                  <a:srgbClr val="015438"/>
                </a:solidFill>
                <a:latin typeface="Trocchi"/>
              </a:rPr>
              <a:t>Cucumber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330</TotalTime>
  <Words>1948</Words>
  <Application>Microsoft Office PowerPoint</Application>
  <PresentationFormat>Widescreen</PresentationFormat>
  <Paragraphs>248</Paragraphs>
  <Slides>27</Slides>
  <Notes>5</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27</vt:i4>
      </vt:variant>
    </vt:vector>
  </HeadingPairs>
  <TitlesOfParts>
    <vt:vector size="52" baseType="lpstr">
      <vt:lpstr>72</vt:lpstr>
      <vt:lpstr>Aptos</vt:lpstr>
      <vt:lpstr>Aptos Display</vt:lpstr>
      <vt:lpstr>Arial</vt:lpstr>
      <vt:lpstr>Code Pro</vt:lpstr>
      <vt:lpstr>Glacial Indifference</vt:lpstr>
      <vt:lpstr>Glacial Indifference Bold</vt:lpstr>
      <vt:lpstr>HelveticaNeueLT Std Med Cn</vt:lpstr>
      <vt:lpstr>League Spartan</vt:lpstr>
      <vt:lpstr>Montserrat</vt:lpstr>
      <vt:lpstr>Montserrat Bold</vt:lpstr>
      <vt:lpstr>Montserrat Classic</vt:lpstr>
      <vt:lpstr>Noto Serif Ethiopic Bold</vt:lpstr>
      <vt:lpstr>Noto Serif Ethiopic Condensed Bold</vt:lpstr>
      <vt:lpstr>Open Sauce Bold</vt:lpstr>
      <vt:lpstr>Poppins</vt:lpstr>
      <vt:lpstr>Poppins Bold</vt:lpstr>
      <vt:lpstr>Prometo</vt:lpstr>
      <vt:lpstr>Rubik</vt:lpstr>
      <vt:lpstr>Rubik Medium</vt:lpstr>
      <vt:lpstr>Segoe UI Black</vt:lpstr>
      <vt:lpstr>Segoe UI Historic</vt:lpstr>
      <vt:lpstr>Segoe UI Semibold</vt:lpstr>
      <vt:lpstr>Trocchi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Kavitha Wickramarachchi</dc:creator>
  <cp:lastModifiedBy>Kavitha Wickramarachchi</cp:lastModifiedBy>
  <cp:revision>4</cp:revision>
  <dcterms:created xsi:type="dcterms:W3CDTF">2024-07-05T03:47:34Z</dcterms:created>
  <dcterms:modified xsi:type="dcterms:W3CDTF">2024-11-01T10:19:55Z</dcterms:modified>
</cp:coreProperties>
</file>